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Avenir Next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7E3D2">
              <a:alpha val="5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DF6DA"/>
              </a:solidFill>
              <a:prstDash val="solid"/>
              <a:miter lim="400000"/>
            </a:ln>
          </a:right>
          <a:top>
            <a:ln w="12700" cap="flat">
              <a:solidFill>
                <a:srgbClr val="FDF6DA"/>
              </a:solidFill>
              <a:prstDash val="solid"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C69B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C9D69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BDBBB3"/>
              </a:solidFill>
              <a:prstDash val="solid"/>
              <a:miter lim="400000"/>
            </a:ln>
          </a:left>
          <a:right>
            <a:ln w="12700" cap="flat">
              <a:solidFill>
                <a:srgbClr val="BDBBB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DBBB3"/>
              </a:solidFill>
              <a:prstDash val="solid"/>
              <a:miter lim="400000"/>
            </a:ln>
          </a:insideV>
        </a:tcBdr>
        <a:fill>
          <a:solidFill>
            <a:srgbClr val="E7E3D2"/>
          </a:solidFill>
        </a:fill>
      </a:tcStyle>
    </a:wholeTbl>
    <a:band2H>
      <a:tcTxStyle b="def" i="def"/>
      <a:tcStyle>
        <a:tcBdr/>
        <a:fill>
          <a:solidFill>
            <a:srgbClr val="F6F2E5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solidFill>
            <a:srgbClr val="D3CDB7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8E755A"/>
              </a:solidFill>
              <a:prstDash val="solid"/>
              <a:miter lim="400000"/>
            </a:ln>
          </a:left>
          <a:right>
            <a:ln w="12700" cap="flat">
              <a:solidFill>
                <a:srgbClr val="8E755A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8E755A"/>
              </a:solidFill>
              <a:prstDash val="solid"/>
              <a:miter lim="400000"/>
            </a:ln>
          </a:insideH>
          <a:insideV>
            <a:ln w="12700" cap="flat">
              <a:solidFill>
                <a:srgbClr val="8E755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3DA"/>
          </a:solidFill>
        </a:fill>
      </a:tcStyle>
    </a:wholeTbl>
    <a:band2H>
      <a:tcTxStyle b="def" i="def"/>
      <a:tcStyle>
        <a:tcBdr/>
        <a:fill>
          <a:solidFill>
            <a:srgbClr val="F9F5E8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5D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4D61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65747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FECE2"/>
          </a:solidFill>
        </a:fill>
      </a:tcStyle>
    </a:wholeTbl>
    <a:band2H>
      <a:tcTxStyle b="def" i="def"/>
      <a:tcStyle>
        <a:tcBdr/>
        <a:fill>
          <a:solidFill>
            <a:srgbClr val="FFFBF1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A29A85"/>
              </a:solidFill>
              <a:prstDash val="solid"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4D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9A85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A29A85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50000"/>
            </a:srgbClr>
          </a:solidFill>
        </a:fill>
      </a:tcStyle>
    </a:wholeTbl>
    <a:band2H>
      <a:tcTxStyle b="def" i="def"/>
      <a:tcStyle>
        <a:tcBdr/>
        <a:fill>
          <a:solidFill>
            <a:srgbClr val="E9E7DC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5BEAA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25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28C7D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DF9ED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25400" cap="flat">
              <a:solidFill>
                <a:srgbClr val="C6BB94"/>
              </a:solidFill>
              <a:prstDash val="solid"/>
              <a:miter lim="400000"/>
            </a:ln>
          </a:left>
          <a:right>
            <a:ln w="25400" cap="flat">
              <a:solidFill>
                <a:srgbClr val="C6BB94"/>
              </a:solidFill>
              <a:prstDash val="solid"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solidFill>
                <a:srgbClr val="DBD2B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Nadpis a pod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Čiara"/>
          <p:cNvSpPr/>
          <p:nvPr/>
        </p:nvSpPr>
        <p:spPr>
          <a:xfrm>
            <a:off x="508000" y="51816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4" name="Text názvu"/>
          <p:cNvSpPr txBox="1"/>
          <p:nvPr>
            <p:ph type="title"/>
          </p:nvPr>
        </p:nvSpPr>
        <p:spPr>
          <a:xfrm>
            <a:off x="508000" y="3009900"/>
            <a:ext cx="11988800" cy="203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 názvu</a:t>
            </a:r>
          </a:p>
        </p:txBody>
      </p:sp>
      <p:sp>
        <p:nvSpPr>
          <p:cNvPr id="15" name="Text úrovne 1…"/>
          <p:cNvSpPr txBox="1"/>
          <p:nvPr>
            <p:ph type="body" sz="quarter" idx="1"/>
          </p:nvPr>
        </p:nvSpPr>
        <p:spPr>
          <a:xfrm>
            <a:off x="508000" y="5562600"/>
            <a:ext cx="11988800" cy="825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16" name="Číslo snímky"/>
          <p:cNvSpPr txBox="1"/>
          <p:nvPr>
            <p:ph type="sldNum" sz="quarter" idx="2"/>
          </p:nvPr>
        </p:nvSpPr>
        <p:spPr>
          <a:xfrm>
            <a:off x="12132284" y="8763000"/>
            <a:ext cx="386335" cy="4191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á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–Janko Hraško"/>
          <p:cNvSpPr txBox="1"/>
          <p:nvPr>
            <p:ph type="body" sz="quarter" idx="13"/>
          </p:nvPr>
        </p:nvSpPr>
        <p:spPr>
          <a:xfrm>
            <a:off x="508000" y="5918200"/>
            <a:ext cx="11988800" cy="6223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40000"/>
              </a:lnSpc>
              <a:spcBef>
                <a:spcPts val="0"/>
              </a:spcBef>
              <a:buSzTx/>
              <a:buNone/>
              <a:defRPr i="1" sz="3000">
                <a:solidFill>
                  <a:srgbClr val="9D9D9D"/>
                </a:solidFill>
                <a:latin typeface="+mj-lt"/>
                <a:ea typeface="+mj-ea"/>
                <a:cs typeface="+mj-cs"/>
                <a:sym typeface="Avenir Next"/>
              </a:defRPr>
            </a:lvl1pPr>
          </a:lstStyle>
          <a:p>
            <a:pPr/>
            <a:r>
              <a:t>–Janko Hraško</a:t>
            </a:r>
          </a:p>
        </p:txBody>
      </p:sp>
      <p:sp>
        <p:nvSpPr>
          <p:cNvPr id="106" name="„Sem zadajte citáciu.“"/>
          <p:cNvSpPr txBox="1"/>
          <p:nvPr>
            <p:ph type="body" sz="quarter" idx="14"/>
          </p:nvPr>
        </p:nvSpPr>
        <p:spPr>
          <a:xfrm>
            <a:off x="1270000" y="4248149"/>
            <a:ext cx="10464800" cy="7239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SzTx/>
              <a:buNone/>
              <a:defRPr sz="3600"/>
            </a:lvl1pPr>
          </a:lstStyle>
          <a:p>
            <a:pPr/>
            <a:r>
              <a:t>„Sem zadajte citáciu.“</a:t>
            </a:r>
          </a:p>
        </p:txBody>
      </p:sp>
      <p:sp>
        <p:nvSpPr>
          <p:cNvPr id="107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Obrázok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5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áz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ka - na šír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rázok"/>
          <p:cNvSpPr/>
          <p:nvPr>
            <p:ph type="pic" idx="13"/>
          </p:nvPr>
        </p:nvSpPr>
        <p:spPr>
          <a:xfrm>
            <a:off x="622300" y="1181100"/>
            <a:ext cx="11760200" cy="5676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4" name="Text názvu"/>
          <p:cNvSpPr txBox="1"/>
          <p:nvPr>
            <p:ph type="title"/>
          </p:nvPr>
        </p:nvSpPr>
        <p:spPr>
          <a:xfrm>
            <a:off x="508000" y="7099300"/>
            <a:ext cx="11988800" cy="11176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 názvu</a:t>
            </a:r>
          </a:p>
        </p:txBody>
      </p:sp>
      <p:sp>
        <p:nvSpPr>
          <p:cNvPr id="25" name="Text úrovne 1…"/>
          <p:cNvSpPr txBox="1"/>
          <p:nvPr>
            <p:ph type="body" sz="quarter" idx="1"/>
          </p:nvPr>
        </p:nvSpPr>
        <p:spPr>
          <a:xfrm>
            <a:off x="508000" y="8267700"/>
            <a:ext cx="119888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26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Názov – st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názvu"/>
          <p:cNvSpPr txBox="1"/>
          <p:nvPr>
            <p:ph type="title"/>
          </p:nvPr>
        </p:nvSpPr>
        <p:spPr>
          <a:xfrm>
            <a:off x="508000" y="3860800"/>
            <a:ext cx="11988800" cy="2032000"/>
          </a:xfrm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34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ka -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brázok"/>
          <p:cNvSpPr/>
          <p:nvPr>
            <p:ph type="pic" sz="half" idx="13"/>
          </p:nvPr>
        </p:nvSpPr>
        <p:spPr>
          <a:xfrm>
            <a:off x="6805519" y="981849"/>
            <a:ext cx="5575301" cy="75311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2" name="Text názvu"/>
          <p:cNvSpPr txBox="1"/>
          <p:nvPr>
            <p:ph type="title"/>
          </p:nvPr>
        </p:nvSpPr>
        <p:spPr>
          <a:xfrm>
            <a:off x="508000" y="2400300"/>
            <a:ext cx="5829300" cy="6070600"/>
          </a:xfrm>
          <a:prstGeom prst="rect">
            <a:avLst/>
          </a:prstGeom>
        </p:spPr>
        <p:txBody>
          <a:bodyPr anchor="t"/>
          <a:lstStyle/>
          <a:p>
            <a:pPr/>
            <a:r>
              <a:t>Text názvu</a:t>
            </a:r>
          </a:p>
        </p:txBody>
      </p:sp>
      <p:sp>
        <p:nvSpPr>
          <p:cNvPr id="43" name="Text úrovne 1…"/>
          <p:cNvSpPr txBox="1"/>
          <p:nvPr>
            <p:ph type="body" sz="quarter" idx="1"/>
          </p:nvPr>
        </p:nvSpPr>
        <p:spPr>
          <a:xfrm>
            <a:off x="508000" y="1168400"/>
            <a:ext cx="58293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0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44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ázov - h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Čiara"/>
          <p:cNvSpPr/>
          <p:nvPr/>
        </p:nvSpPr>
        <p:spPr>
          <a:xfrm>
            <a:off x="508000" y="2578100"/>
            <a:ext cx="1199729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2" name="Čiara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3" name="Čiara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54" name="Text názv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55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ázov a 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Čiara"/>
          <p:cNvSpPr/>
          <p:nvPr/>
        </p:nvSpPr>
        <p:spPr>
          <a:xfrm>
            <a:off x="508000" y="25781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3" name="Čiara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4" name="Čiara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65" name="Text názv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66" name="Text úrovne 1…"/>
          <p:cNvSpPr txBox="1"/>
          <p:nvPr>
            <p:ph type="body" idx="1"/>
          </p:nvPr>
        </p:nvSpPr>
        <p:spPr>
          <a:xfrm>
            <a:off x="508000" y="3035300"/>
            <a:ext cx="11988800" cy="57277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67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Názov, odrážky a 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Čiara"/>
          <p:cNvSpPr/>
          <p:nvPr/>
        </p:nvSpPr>
        <p:spPr>
          <a:xfrm>
            <a:off x="508000" y="2578100"/>
            <a:ext cx="119888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5" name="Čiara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6" name="Čiara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77" name="Obrázok"/>
          <p:cNvSpPr/>
          <p:nvPr>
            <p:ph type="pic" sz="half" idx="13"/>
          </p:nvPr>
        </p:nvSpPr>
        <p:spPr>
          <a:xfrm>
            <a:off x="620619" y="2994799"/>
            <a:ext cx="5524501" cy="5524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8" name="Text názv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79" name="Text úrovne 1…"/>
          <p:cNvSpPr txBox="1"/>
          <p:nvPr>
            <p:ph type="body" sz="half" idx="1"/>
          </p:nvPr>
        </p:nvSpPr>
        <p:spPr>
          <a:xfrm>
            <a:off x="6781800" y="2971800"/>
            <a:ext cx="5727700" cy="55245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1pPr>
            <a:lvl2pPr marL="7366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2pPr>
            <a:lvl3pPr marL="11049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3pPr>
            <a:lvl4pPr marL="14732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4pPr>
            <a:lvl5pPr marL="1841500" indent="-368300">
              <a:spcBef>
                <a:spcPts val="3200"/>
              </a:spcBef>
              <a:buSzPct val="30000"/>
              <a:buBlip>
                <a:blip r:embed="rId2"/>
              </a:buBlip>
              <a:defRPr sz="3000"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80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úrovne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88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ka - 3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Obrázok"/>
          <p:cNvSpPr/>
          <p:nvPr>
            <p:ph type="pic" sz="quarter" idx="13"/>
          </p:nvPr>
        </p:nvSpPr>
        <p:spPr>
          <a:xfrm>
            <a:off x="6654800" y="977900"/>
            <a:ext cx="5727700" cy="3606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6" name="Obrázok"/>
          <p:cNvSpPr/>
          <p:nvPr>
            <p:ph type="pic" sz="quarter" idx="14"/>
          </p:nvPr>
        </p:nvSpPr>
        <p:spPr>
          <a:xfrm>
            <a:off x="6654800" y="5003800"/>
            <a:ext cx="5727700" cy="3644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7" name="Obrázok"/>
          <p:cNvSpPr/>
          <p:nvPr>
            <p:ph type="pic" sz="half" idx="15"/>
          </p:nvPr>
        </p:nvSpPr>
        <p:spPr>
          <a:xfrm>
            <a:off x="620619" y="975499"/>
            <a:ext cx="5575301" cy="7670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8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iara"/>
          <p:cNvSpPr/>
          <p:nvPr/>
        </p:nvSpPr>
        <p:spPr>
          <a:xfrm flipV="1">
            <a:off x="508000" y="9245597"/>
            <a:ext cx="11988800" cy="3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Čiara"/>
          <p:cNvSpPr/>
          <p:nvPr/>
        </p:nvSpPr>
        <p:spPr>
          <a:xfrm flipV="1">
            <a:off x="508000" y="508000"/>
            <a:ext cx="11988800" cy="1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" name="Text úrovne 1…"/>
          <p:cNvSpPr txBox="1"/>
          <p:nvPr>
            <p:ph type="body" idx="1"/>
          </p:nvPr>
        </p:nvSpPr>
        <p:spPr>
          <a:xfrm>
            <a:off x="508000" y="977900"/>
            <a:ext cx="11988800" cy="7785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5" name="Text názvu"/>
          <p:cNvSpPr txBox="1"/>
          <p:nvPr>
            <p:ph type="title"/>
          </p:nvPr>
        </p:nvSpPr>
        <p:spPr>
          <a:xfrm>
            <a:off x="508000" y="596900"/>
            <a:ext cx="1198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 názvu</a:t>
            </a:r>
          </a:p>
        </p:txBody>
      </p:sp>
      <p:sp>
        <p:nvSpPr>
          <p:cNvPr id="6" name="Číslo snímky"/>
          <p:cNvSpPr txBox="1"/>
          <p:nvPr>
            <p:ph type="sldNum" sz="quarter" idx="2"/>
          </p:nvPr>
        </p:nvSpPr>
        <p:spPr>
          <a:xfrm>
            <a:off x="12144984" y="8763000"/>
            <a:ext cx="386335" cy="4191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xmlns:p14="http://schemas.microsoft.com/office/powerpoint/2010/main" spd="med" advClick="1"/>
  <p:txStyles>
    <p:titleStyle>
      <a:lvl1pPr marL="0" marR="0" indent="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1pPr>
      <a:lvl2pPr marL="0" marR="0" indent="228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2pPr>
      <a:lvl3pPr marL="0" marR="0" indent="457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3pPr>
      <a:lvl4pPr marL="0" marR="0" indent="685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4pPr>
      <a:lvl5pPr marL="0" marR="0" indent="9144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5pPr>
      <a:lvl6pPr marL="0" marR="0" indent="11430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6pPr>
      <a:lvl7pPr marL="0" marR="0" indent="13716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7pPr>
      <a:lvl8pPr marL="0" marR="0" indent="16002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8pPr>
      <a:lvl9pPr marL="0" marR="0" indent="1828800" algn="l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6400" u="none">
          <a:ln>
            <a:noFill/>
          </a:ln>
          <a:solidFill>
            <a:srgbClr val="606060"/>
          </a:solidFill>
          <a:uFillTx/>
          <a:latin typeface="+mj-lt"/>
          <a:ea typeface="+mj-ea"/>
          <a:cs typeface="+mj-cs"/>
          <a:sym typeface="Avenir Next"/>
        </a:defRPr>
      </a:lvl9pPr>
    </p:titleStyle>
    <p:bodyStyle>
      <a:lvl1pPr marL="4191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1pPr>
      <a:lvl2pPr marL="8382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2pPr>
      <a:lvl3pPr marL="12573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3pPr>
      <a:lvl4pPr marL="16764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4pPr>
      <a:lvl5pPr marL="20955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5pPr>
      <a:lvl6pPr marL="25146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6pPr>
      <a:lvl7pPr marL="29337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7pPr>
      <a:lvl8pPr marL="33528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8pPr>
      <a:lvl9pPr marL="3771900" marR="0" indent="-4191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3400" u="none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Avenir Next Medium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EZPILOTNÉ PROSTRIEDKY A ICH SPÔSOBILOSŤ OHROZIŤ UTAJOVANÉ SKUTOČNOSTI"/>
          <p:cNvSpPr txBox="1"/>
          <p:nvPr>
            <p:ph type="title"/>
          </p:nvPr>
        </p:nvSpPr>
        <p:spPr>
          <a:xfrm>
            <a:off x="508000" y="3701537"/>
            <a:ext cx="11988800" cy="1994391"/>
          </a:xfrm>
          <a:prstGeom prst="rect">
            <a:avLst/>
          </a:prstGeom>
        </p:spPr>
        <p:txBody>
          <a:bodyPr/>
          <a:lstStyle>
            <a:lvl1pPr algn="ctr">
              <a:defRPr b="1" sz="3900">
                <a:solidFill>
                  <a:srgbClr val="168588"/>
                </a:solidFill>
              </a:defRPr>
            </a:lvl1pPr>
          </a:lstStyle>
          <a:p>
            <a:pPr>
              <a:defRPr sz="6400"/>
            </a:pPr>
            <a:r>
              <a:rPr sz="3900"/>
              <a:t>BEZPILOTNÉ PROSTRIEDKY A ICH SPÔSOBILOSŤ OHROZIŤ UTAJOVANÉ SKUTOČNOSTI</a:t>
            </a:r>
          </a:p>
        </p:txBody>
      </p:sp>
      <p:sp>
        <p:nvSpPr>
          <p:cNvPr id="132" name="Bratislava    2. 1. 2019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 cap="all" sz="3000">
                <a:solidFill>
                  <a:srgbClr val="168588"/>
                </a:solidFill>
                <a:latin typeface="+mj-lt"/>
                <a:ea typeface="+mj-ea"/>
                <a:cs typeface="+mj-cs"/>
                <a:sym typeface="Avenir Next"/>
              </a:defRPr>
            </a:lvl1pPr>
          </a:lstStyle>
          <a:p>
            <a:pPr/>
            <a:r>
              <a:t>Bratislava    2. 1. 2019</a:t>
            </a:r>
          </a:p>
        </p:txBody>
      </p:sp>
      <p:sp>
        <p:nvSpPr>
          <p:cNvPr id="133" name="JUDr. Miroslav BRVNIŠŤAN,PhD."/>
          <p:cNvSpPr txBox="1"/>
          <p:nvPr/>
        </p:nvSpPr>
        <p:spPr>
          <a:xfrm>
            <a:off x="2804795" y="6416912"/>
            <a:ext cx="686440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2E8498"/>
                </a:solidFill>
              </a:defRPr>
            </a:lvl1pPr>
          </a:lstStyle>
          <a:p>
            <a:pPr/>
            <a:r>
              <a:t>JUDr. Miroslav BRVNIŠŤAN,PhD.</a:t>
            </a:r>
          </a:p>
        </p:txBody>
      </p:sp>
      <p:grpSp>
        <p:nvGrpSpPr>
          <p:cNvPr id="136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35" name="Obrázok" descr="Obrázok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4" name="Obrázok" descr="Obrázok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  <p:grpSp>
        <p:nvGrpSpPr>
          <p:cNvPr id="139" name="Obrázok"/>
          <p:cNvGrpSpPr/>
          <p:nvPr/>
        </p:nvGrpSpPr>
        <p:grpSpPr>
          <a:xfrm>
            <a:off x="11135783" y="766233"/>
            <a:ext cx="1282701" cy="1447801"/>
            <a:chOff x="0" y="0"/>
            <a:chExt cx="1282700" cy="1447800"/>
          </a:xfrm>
        </p:grpSpPr>
        <p:pic>
          <p:nvPicPr>
            <p:cNvPr id="138" name="Obrázok" descr="Obrázok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028700" cy="11176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7" name="Obrázok" descr="Obrázok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1282700" cy="14478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Dron = bezpečnostné riziko pre OUS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403097">
              <a:defRPr sz="4416">
                <a:solidFill>
                  <a:srgbClr val="218F96"/>
                </a:solidFill>
              </a:defRPr>
            </a:pPr>
            <a:r>
              <a:t>Dron </a:t>
            </a:r>
            <a:r>
              <a:rPr>
                <a:solidFill>
                  <a:srgbClr val="960711"/>
                </a:solidFill>
              </a:rPr>
              <a:t>=</a:t>
            </a:r>
            <a:r>
              <a:t> bezpečnostné riziko pre </a:t>
            </a:r>
            <a:r>
              <a:rPr>
                <a:solidFill>
                  <a:srgbClr val="96070C"/>
                </a:solidFill>
              </a:rPr>
              <a:t>OUS</a:t>
            </a:r>
          </a:p>
        </p:txBody>
      </p:sp>
      <p:sp>
        <p:nvSpPr>
          <p:cNvPr id="186" name="Regulácia používania dronov by nemala byť v celkom zjavnom nepomere k možnému spôsobenému následku.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Regulácia používania dronov by nemala byť v celkom zjavnom nepomere k možnému spôsobenému následku.</a:t>
            </a:r>
          </a:p>
        </p:txBody>
      </p:sp>
      <p:grpSp>
        <p:nvGrpSpPr>
          <p:cNvPr id="189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88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87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Dron = bezpečnostné riziko pre OUS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403097">
              <a:defRPr sz="4416">
                <a:solidFill>
                  <a:srgbClr val="218F96"/>
                </a:solidFill>
              </a:defRPr>
            </a:pPr>
            <a:r>
              <a:t>Dron </a:t>
            </a:r>
            <a:r>
              <a:rPr>
                <a:solidFill>
                  <a:srgbClr val="960711"/>
                </a:solidFill>
              </a:rPr>
              <a:t>=</a:t>
            </a:r>
            <a:r>
              <a:t> bezpečnostné riziko pre </a:t>
            </a:r>
            <a:r>
              <a:rPr>
                <a:solidFill>
                  <a:srgbClr val="96070C"/>
                </a:solidFill>
              </a:rPr>
              <a:t>OUS</a:t>
            </a:r>
          </a:p>
        </p:txBody>
      </p:sp>
      <p:sp>
        <p:nvSpPr>
          <p:cNvPr id="192" name="Analýza a manažment bezpečnostných rizík v systéme OUS SR (NATO a EU)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Analýza a manažment bezpečnostných rizík v systéme OUS SR (NATO a EU)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Špionáž, sabotáž a terorizmus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Efektívnosť realizovaných opatrení?</a:t>
            </a:r>
          </a:p>
        </p:txBody>
      </p:sp>
      <p:grpSp>
        <p:nvGrpSpPr>
          <p:cNvPr id="195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94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93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Inštitút utajenia ako nástroj ochrany pred následkami používania dronov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233679">
              <a:defRPr sz="3040">
                <a:solidFill>
                  <a:srgbClr val="218F96"/>
                </a:solidFill>
              </a:defRPr>
            </a:pPr>
            <a:r>
              <a:rPr>
                <a:solidFill>
                  <a:srgbClr val="960810"/>
                </a:solidFill>
              </a:rPr>
              <a:t>Inštitút utajenia</a:t>
            </a:r>
            <a:r>
              <a:t> ako nástroj ochrany pred následkami používania dronov</a:t>
            </a:r>
          </a:p>
        </p:txBody>
      </p:sp>
      <p:sp>
        <p:nvSpPr>
          <p:cNvPr id="198" name="Môže byť režim utajenia využitý (zneužitý) na elimináciu bezpečnostných rizík súvisiacich s používaním dronov?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 marL="0" indent="449580" algn="just" defTabSz="449580">
              <a:spcBef>
                <a:spcPts val="0"/>
              </a:spcBef>
              <a:buSzTx/>
              <a:buNone/>
              <a:defRPr sz="3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Môže byť režim utajenia využitý (zneužitý) na elimináciu bezpečnostných rizík súvisiacich s používaním dronov? </a:t>
            </a:r>
          </a:p>
          <a:p>
            <a:pPr marL="0" indent="449580" algn="just" defTabSz="449580">
              <a:spcBef>
                <a:spcPts val="0"/>
              </a:spcBef>
              <a:buSzTx/>
              <a:buNone/>
              <a:defRPr b="1" sz="3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indent="449580" algn="just" defTabSz="449580">
              <a:spcBef>
                <a:spcPts val="0"/>
              </a:spcBef>
              <a:buSzTx/>
              <a:buNone/>
              <a:defRPr b="1" sz="3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b="0"/>
              <a:t>Môže byť rozhodnutím o utajení zamedzené používaniu dronov?</a:t>
            </a:r>
            <a:r>
              <a:t> </a:t>
            </a:r>
          </a:p>
        </p:txBody>
      </p:sp>
      <p:grpSp>
        <p:nvGrpSpPr>
          <p:cNvPr id="201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200" name="Obrázok" descr="Obrázok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99" name="Obrázok" descr="Obrázok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dissolve/>
      </p:transition>
    </mc:Choice>
    <mc:Fallback>
      <p:transition spd="fast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Obrázok" descr="Obrázok"/>
          <p:cNvPicPr>
            <a:picLocks noChangeAspect="0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527800" y="889000"/>
            <a:ext cx="5981700" cy="3937000"/>
          </a:xfrm>
          <a:prstGeom prst="rect">
            <a:avLst/>
          </a:prstGeom>
        </p:spPr>
      </p:pic>
      <p:pic>
        <p:nvPicPr>
          <p:cNvPr id="204" name="Obrázok" descr="Obrázok"/>
          <p:cNvPicPr>
            <a:picLocks noChangeAspect="0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6527800" y="4914900"/>
            <a:ext cx="5981700" cy="3975101"/>
          </a:xfrm>
          <a:prstGeom prst="rect">
            <a:avLst/>
          </a:prstGeom>
        </p:spPr>
      </p:pic>
      <p:pic>
        <p:nvPicPr>
          <p:cNvPr id="205" name="Obrázok" descr="Obrázok"/>
          <p:cNvPicPr>
            <a:picLocks noChangeAspect="0"/>
          </p:cNvPicPr>
          <p:nvPr>
            <p:ph type="pic" idx="15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93619" y="886599"/>
            <a:ext cx="5829301" cy="8001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Inštitút utajenia ako nástroj ochrany pred následkami…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233679">
              <a:defRPr sz="2560">
                <a:solidFill>
                  <a:srgbClr val="218F96"/>
                </a:solidFill>
              </a:defRPr>
            </a:pPr>
            <a:r>
              <a:rPr>
                <a:solidFill>
                  <a:srgbClr val="960810"/>
                </a:solidFill>
              </a:rPr>
              <a:t>Inštitút utajenia</a:t>
            </a:r>
            <a:r>
              <a:t> ako nástroj ochrany pred následkami </a:t>
            </a:r>
          </a:p>
          <a:p>
            <a:pPr algn="ctr" defTabSz="233679">
              <a:defRPr sz="2560">
                <a:solidFill>
                  <a:srgbClr val="218F96"/>
                </a:solidFill>
              </a:defRPr>
            </a:pPr>
            <a:r>
              <a:t>používania dronov</a:t>
            </a:r>
          </a:p>
        </p:txBody>
      </p:sp>
      <p:sp>
        <p:nvSpPr>
          <p:cNvPr id="208" name="Rozhodnutie o utajení a jeho dôsledky: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Rozhodnutie o utajení a jeho dôsledky:</a:t>
            </a:r>
          </a:p>
          <a:p>
            <a:pPr lvl="1"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Zákon o OUS </a:t>
            </a:r>
          </a:p>
          <a:p>
            <a:pPr lvl="1"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Nariadenie vlády, ktorým sa stanovujú oblasti utajovaných skutočností</a:t>
            </a:r>
          </a:p>
          <a:p>
            <a:pPr lvl="1"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Rezortné zoznamy utajovaných skutočností</a:t>
            </a:r>
          </a:p>
        </p:txBody>
      </p:sp>
      <p:grpSp>
        <p:nvGrpSpPr>
          <p:cNvPr id="211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210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09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Inštitút utajenia ako nástroj ochrany pred následkami…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233679">
              <a:defRPr sz="2560">
                <a:solidFill>
                  <a:srgbClr val="218F96"/>
                </a:solidFill>
              </a:defRPr>
            </a:pPr>
            <a:r>
              <a:rPr>
                <a:solidFill>
                  <a:srgbClr val="960810"/>
                </a:solidFill>
              </a:rPr>
              <a:t>Inštitút utajenia</a:t>
            </a:r>
            <a:r>
              <a:t> ako nástroj ochrany pred následkami </a:t>
            </a:r>
          </a:p>
          <a:p>
            <a:pPr algn="ctr" defTabSz="233679">
              <a:defRPr sz="2560">
                <a:solidFill>
                  <a:srgbClr val="218F96"/>
                </a:solidFill>
              </a:defRPr>
            </a:pPr>
            <a:r>
              <a:t>používania dronov</a:t>
            </a:r>
          </a:p>
        </p:txBody>
      </p:sp>
      <p:sp>
        <p:nvSpPr>
          <p:cNvPr id="214" name="Problémy: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Problémy:</a:t>
            </a:r>
          </a:p>
          <a:p>
            <a:pPr lvl="1"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Utajenie zariadenia a objektu</a:t>
            </a:r>
          </a:p>
          <a:p>
            <a:pPr lvl="1"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Fyzickosť   verzus   účel</a:t>
            </a:r>
          </a:p>
          <a:p>
            <a:pPr lvl="1"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Monitorovanie, odpozeranie a iné riziká….</a:t>
            </a:r>
          </a:p>
        </p:txBody>
      </p:sp>
      <p:grpSp>
        <p:nvGrpSpPr>
          <p:cNvPr id="217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216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5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Fotografovanie, filmovanie a letecké snímkovanie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>
            <a:lvl1pPr algn="ctr" defTabSz="344677">
              <a:defRPr sz="3775">
                <a:solidFill>
                  <a:srgbClr val="218F96"/>
                </a:solidFill>
              </a:defRPr>
            </a:lvl1pPr>
          </a:lstStyle>
          <a:p>
            <a:pPr/>
            <a:r>
              <a:t>Fotografovanie, filmovanie a letecké snímkovanie</a:t>
            </a:r>
          </a:p>
        </p:txBody>
      </p:sp>
      <p:sp>
        <p:nvSpPr>
          <p:cNvPr id="220" name="Historické aspekty a pôvod ustanovení  § 63 a § 64 zákona o OUS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Historické aspekty a pôvod ustanovení  § 63 a § 64 zákona o OUS 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Ohrozenie a ochrana režimu utajenia ?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Je možné nasnímať utajovanú skutočnosť dronom?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Nesystematickosť  a chýbajúce väzby</a:t>
            </a:r>
          </a:p>
        </p:txBody>
      </p:sp>
      <p:grpSp>
        <p:nvGrpSpPr>
          <p:cNvPr id="223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222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1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Dron = bezpečnostné riziko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403097">
              <a:defRPr sz="4416">
                <a:solidFill>
                  <a:srgbClr val="218F96"/>
                </a:solidFill>
              </a:defRPr>
            </a:pPr>
            <a:r>
              <a:t>Dron </a:t>
            </a:r>
            <a:r>
              <a:rPr>
                <a:solidFill>
                  <a:srgbClr val="960711"/>
                </a:solidFill>
              </a:rPr>
              <a:t>=</a:t>
            </a:r>
            <a:r>
              <a:t> bezpečnostné riziko</a:t>
            </a:r>
          </a:p>
        </p:txBody>
      </p:sp>
      <p:sp>
        <p:nvSpPr>
          <p:cNvPr id="226" name="Je dron bezpečnostné riziko?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Je dron bezpečnostné riziko? 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Je dron bezpečnostné riziko pre systém OUS? </a:t>
            </a:r>
            <a:endParaRPr b="1">
              <a:latin typeface="+mj-lt"/>
              <a:ea typeface="+mj-ea"/>
              <a:cs typeface="+mj-cs"/>
              <a:sym typeface="Avenir Next"/>
            </a:endParaRP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Je systém OUS spôsobilý toto riziko eliminovať?</a:t>
            </a:r>
            <a:endParaRPr b="1">
              <a:latin typeface="+mj-lt"/>
              <a:ea typeface="+mj-ea"/>
              <a:cs typeface="+mj-cs"/>
              <a:sym typeface="Avenir Next"/>
            </a:endParaRP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Je vyžadovanie potvrdenia o priemyselnej bezpečnosti firiem riešenie? </a:t>
            </a:r>
          </a:p>
        </p:txBody>
      </p:sp>
      <p:grpSp>
        <p:nvGrpSpPr>
          <p:cNvPr id="229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228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7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riešenie ?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218F96"/>
                </a:solidFill>
              </a:defRPr>
            </a:lvl1pPr>
          </a:lstStyle>
          <a:p>
            <a:pPr/>
            <a:r>
              <a:t>riešenie ?</a:t>
            </a:r>
          </a:p>
        </p:txBody>
      </p:sp>
      <p:sp>
        <p:nvSpPr>
          <p:cNvPr id="232" name="Zmena platnej legislatívy v oblasti OUS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 marL="364617" indent="-364617" defTabSz="508254">
              <a:spcBef>
                <a:spcPts val="3600"/>
              </a:spcBef>
              <a:buBlip>
                <a:blip r:embed="rId2"/>
              </a:buBlip>
              <a:defRPr sz="2958">
                <a:solidFill>
                  <a:srgbClr val="000000"/>
                </a:solidFill>
              </a:defRPr>
            </a:pPr>
            <a:r>
              <a:t>Zmena platnej legislatívy v oblasti OUS</a:t>
            </a:r>
          </a:p>
          <a:p>
            <a:pPr marL="364617" indent="-364617" defTabSz="508254">
              <a:spcBef>
                <a:spcPts val="3600"/>
              </a:spcBef>
              <a:buBlip>
                <a:blip r:embed="rId2"/>
              </a:buBlip>
              <a:defRPr sz="2958">
                <a:solidFill>
                  <a:srgbClr val="000000"/>
                </a:solidFill>
              </a:defRPr>
            </a:pPr>
            <a:r>
              <a:t>Vytvoriť nové alebo sfunkčniť pôvodné nástroje</a:t>
            </a:r>
          </a:p>
          <a:p>
            <a:pPr marL="364617" indent="-364617" defTabSz="508254">
              <a:spcBef>
                <a:spcPts val="3600"/>
              </a:spcBef>
              <a:buBlip>
                <a:blip r:embed="rId2"/>
              </a:buBlip>
              <a:defRPr sz="2958">
                <a:solidFill>
                  <a:srgbClr val="000000"/>
                </a:solidFill>
              </a:defRPr>
            </a:pPr>
            <a:r>
              <a:t>Zabezpečiť vynútiteľnosť opatrení</a:t>
            </a:r>
          </a:p>
          <a:p>
            <a:pPr marL="364617" indent="-364617" defTabSz="508254">
              <a:spcBef>
                <a:spcPts val="3600"/>
              </a:spcBef>
              <a:buBlip>
                <a:blip r:embed="rId2"/>
              </a:buBlip>
              <a:defRPr sz="2958">
                <a:solidFill>
                  <a:srgbClr val="000000"/>
                </a:solidFill>
              </a:defRPr>
            </a:pPr>
            <a:r>
              <a:t>Podporiť aktívnu spoluprácu zainteresovaných subjektov</a:t>
            </a:r>
          </a:p>
          <a:p>
            <a:pPr marL="364617" indent="-364617" defTabSz="508254">
              <a:spcBef>
                <a:spcPts val="3600"/>
              </a:spcBef>
              <a:buBlip>
                <a:blip r:embed="rId2"/>
              </a:buBlip>
              <a:defRPr sz="2958">
                <a:solidFill>
                  <a:srgbClr val="000000"/>
                </a:solidFill>
              </a:defRPr>
            </a:pPr>
            <a:r>
              <a:t>Konferencia Kybernetická bezpečnosť v podmienkach bezpečnostných zložiek 5.6.2019</a:t>
            </a:r>
          </a:p>
        </p:txBody>
      </p:sp>
      <p:grpSp>
        <p:nvGrpSpPr>
          <p:cNvPr id="235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234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3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Záver"/>
          <p:cNvSpPr txBox="1"/>
          <p:nvPr>
            <p:ph type="title"/>
          </p:nvPr>
        </p:nvSpPr>
        <p:spPr>
          <a:xfrm>
            <a:off x="4458642" y="397218"/>
            <a:ext cx="7766894" cy="20215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218F96"/>
                </a:solidFill>
              </a:defRPr>
            </a:lvl1pPr>
          </a:lstStyle>
          <a:p>
            <a:pPr/>
            <a:r>
              <a:t>Záver</a:t>
            </a:r>
          </a:p>
        </p:txBody>
      </p:sp>
      <p:sp>
        <p:nvSpPr>
          <p:cNvPr id="238" name="Ďakujem za pozornosť."/>
          <p:cNvSpPr txBox="1"/>
          <p:nvPr>
            <p:ph type="body" sz="half" idx="1"/>
          </p:nvPr>
        </p:nvSpPr>
        <p:spPr>
          <a:xfrm>
            <a:off x="508000" y="3986477"/>
            <a:ext cx="11988800" cy="260621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7200">
                <a:solidFill>
                  <a:srgbClr val="148F9D"/>
                </a:solidFill>
              </a:defRPr>
            </a:lvl1pPr>
          </a:lstStyle>
          <a:p>
            <a:pPr/>
            <a:r>
              <a:t>Ďakujem za pozornosť.</a:t>
            </a:r>
          </a:p>
        </p:txBody>
      </p:sp>
      <p:grpSp>
        <p:nvGrpSpPr>
          <p:cNvPr id="241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240" name="Obrázok" descr="Obrázok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9" name="Obrázok" descr="Obrázok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OBSAH:"/>
          <p:cNvSpPr txBox="1"/>
          <p:nvPr>
            <p:ph type="title"/>
          </p:nvPr>
        </p:nvSpPr>
        <p:spPr>
          <a:xfrm>
            <a:off x="4577176" y="945290"/>
            <a:ext cx="7766894" cy="925381"/>
          </a:xfrm>
          <a:prstGeom prst="rect">
            <a:avLst/>
          </a:prstGeom>
        </p:spPr>
        <p:txBody>
          <a:bodyPr/>
          <a:lstStyle>
            <a:lvl1pPr algn="ctr" defTabSz="432308">
              <a:defRPr sz="4736">
                <a:solidFill>
                  <a:srgbClr val="218F96"/>
                </a:solidFill>
              </a:defRPr>
            </a:lvl1pPr>
          </a:lstStyle>
          <a:p>
            <a:pPr/>
            <a:r>
              <a:t>OBSAH:</a:t>
            </a:r>
          </a:p>
        </p:txBody>
      </p:sp>
      <p:sp>
        <p:nvSpPr>
          <p:cNvPr id="142" name="Technický a technologický pokrok verzus legislatíva…"/>
          <p:cNvSpPr txBox="1"/>
          <p:nvPr>
            <p:ph type="body" idx="1"/>
          </p:nvPr>
        </p:nvSpPr>
        <p:spPr>
          <a:xfrm>
            <a:off x="1236133" y="2566776"/>
            <a:ext cx="11252333" cy="4949230"/>
          </a:xfrm>
          <a:prstGeom prst="rect">
            <a:avLst/>
          </a:prstGeom>
        </p:spPr>
        <p:txBody>
          <a:bodyPr/>
          <a:lstStyle/>
          <a:p>
            <a:pPr marL="585451" indent="-585451" defTabSz="370331">
              <a:lnSpc>
                <a:spcPct val="150000"/>
              </a:lnSpc>
              <a:spcBef>
                <a:spcPts val="0"/>
              </a:spcBef>
              <a:buClr>
                <a:srgbClr val="A1A1A1"/>
              </a:buClr>
              <a:buSzPct val="100000"/>
              <a:buAutoNum type="arabicPeriod" startAt="1"/>
              <a:defRPr sz="3645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Technický a technologický pokrok verzus legislatíva</a:t>
            </a:r>
          </a:p>
          <a:p>
            <a:pPr marL="585451" indent="-585451" defTabSz="370331">
              <a:lnSpc>
                <a:spcPct val="150000"/>
              </a:lnSpc>
              <a:spcBef>
                <a:spcPts val="0"/>
              </a:spcBef>
              <a:buClr>
                <a:srgbClr val="A1A1A1"/>
              </a:buClr>
              <a:buSzPct val="100000"/>
              <a:buAutoNum type="arabicPeriod" startAt="1"/>
              <a:defRPr b="1" sz="3645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/>
              <a:t>Dron = bezpečnostné riziko</a:t>
            </a:r>
            <a:endParaRPr b="0"/>
          </a:p>
          <a:p>
            <a:pPr marL="585451" indent="-585451" defTabSz="370331">
              <a:lnSpc>
                <a:spcPct val="150000"/>
              </a:lnSpc>
              <a:spcBef>
                <a:spcPts val="0"/>
              </a:spcBef>
              <a:buClr>
                <a:srgbClr val="A1A1A1"/>
              </a:buClr>
              <a:buSzPct val="100000"/>
              <a:buAutoNum type="arabicPeriod" startAt="1"/>
              <a:defRPr b="1" sz="3645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/>
              <a:t>Dron = bezpečnostné riziko pre OUS</a:t>
            </a:r>
            <a:endParaRPr b="0"/>
          </a:p>
          <a:p>
            <a:pPr marL="585451" indent="-585451" defTabSz="370331">
              <a:lnSpc>
                <a:spcPct val="150000"/>
              </a:lnSpc>
              <a:spcBef>
                <a:spcPts val="0"/>
              </a:spcBef>
              <a:buClr>
                <a:srgbClr val="A1A1A1"/>
              </a:buClr>
              <a:buSzPct val="100000"/>
              <a:buAutoNum type="arabicPeriod" startAt="1"/>
              <a:defRPr b="1" sz="3645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/>
              <a:t>Inštitút utajenia ako nástroj ochrany pred následkami používania dronov</a:t>
            </a:r>
            <a:endParaRPr b="0"/>
          </a:p>
          <a:p>
            <a:pPr marL="585451" indent="-585451" defTabSz="370331">
              <a:lnSpc>
                <a:spcPct val="150000"/>
              </a:lnSpc>
              <a:spcBef>
                <a:spcPts val="0"/>
              </a:spcBef>
              <a:buClr>
                <a:srgbClr val="A1A1A1"/>
              </a:buClr>
              <a:buSzPct val="100000"/>
              <a:buAutoNum type="arabicPeriod" startAt="1"/>
              <a:defRPr b="1" sz="3645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/>
              <a:t>Fotografovanie, filmovanie a letecké snímkovanie</a:t>
            </a:r>
          </a:p>
        </p:txBody>
      </p:sp>
      <p:grpSp>
        <p:nvGrpSpPr>
          <p:cNvPr id="145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44" name="Obrázok" descr="Obrázok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3" name="Obrázok" descr="Obrázok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14:prism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Obrázok" descr="Obrázok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1269717"/>
            <a:ext cx="13004800" cy="7214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dissolv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chnický a technologický pokrok verzus legislatíva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356362">
              <a:defRPr sz="3904">
                <a:solidFill>
                  <a:srgbClr val="218F96"/>
                </a:solidFill>
              </a:defRPr>
            </a:pPr>
            <a:r>
              <a:t>Technický a technologický pokrok </a:t>
            </a:r>
            <a:r>
              <a:rPr>
                <a:solidFill>
                  <a:srgbClr val="960F0A"/>
                </a:solidFill>
              </a:rPr>
              <a:t>verzus</a:t>
            </a:r>
            <a:r>
              <a:t> legislatíva</a:t>
            </a:r>
          </a:p>
        </p:txBody>
      </p:sp>
      <p:sp>
        <p:nvSpPr>
          <p:cNvPr id="150" name="Dynamické zmeny verzus zotrvačnosť a byrokracia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Dynamické zmeny verzus zotrvačnosť a byrokracia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Technologický pokrok a dynamika bezpečnostnej situácie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Zmeny v postavení jednotlivca v bezpečnostnom systéme</a:t>
            </a:r>
          </a:p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Používanie dronov verzus požiadavka na previerku priemyselnej bezpečnosti</a:t>
            </a:r>
          </a:p>
        </p:txBody>
      </p:sp>
      <p:grpSp>
        <p:nvGrpSpPr>
          <p:cNvPr id="153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52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1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14:prism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chnický a technologický pokrok verzus legislatíva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356362">
              <a:defRPr sz="3904">
                <a:solidFill>
                  <a:srgbClr val="218F96"/>
                </a:solidFill>
              </a:defRPr>
            </a:pPr>
            <a:r>
              <a:t>Technický a technologický pokrok </a:t>
            </a:r>
            <a:r>
              <a:rPr>
                <a:solidFill>
                  <a:srgbClr val="960F0A"/>
                </a:solidFill>
              </a:rPr>
              <a:t>verzus</a:t>
            </a:r>
            <a:r>
              <a:t> legislatíva</a:t>
            </a:r>
          </a:p>
        </p:txBody>
      </p:sp>
      <p:sp>
        <p:nvSpPr>
          <p:cNvPr id="156" name="Je systém ochrany utajovaných skutočností vhodný  na reguláciu používania dronov?   Prečo áno a prečo nie?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>
                <a:solidFill>
                  <a:srgbClr val="000000"/>
                </a:solidFill>
              </a:defRPr>
            </a:pPr>
            <a:r>
              <a:t>Je systém ochrany utajovaných skutočností vhodný  na reguláciu používania dronov?   </a:t>
            </a:r>
            <a:r>
              <a:rPr b="1">
                <a:latin typeface="+mj-lt"/>
                <a:ea typeface="+mj-ea"/>
                <a:cs typeface="+mj-cs"/>
                <a:sym typeface="Avenir Next"/>
              </a:rPr>
              <a:t>Prečo áno a prečo nie?</a:t>
            </a:r>
          </a:p>
        </p:txBody>
      </p:sp>
      <p:grpSp>
        <p:nvGrpSpPr>
          <p:cNvPr id="159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58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7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chnický a technologický pokrok verzus legislatíva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356362">
              <a:defRPr sz="3904">
                <a:solidFill>
                  <a:srgbClr val="218F96"/>
                </a:solidFill>
              </a:defRPr>
            </a:pPr>
            <a:r>
              <a:t>Technický a technologický pokrok </a:t>
            </a:r>
            <a:r>
              <a:rPr>
                <a:solidFill>
                  <a:srgbClr val="960F0A"/>
                </a:solidFill>
              </a:rPr>
              <a:t>verzus</a:t>
            </a:r>
            <a:r>
              <a:t> legislatíva</a:t>
            </a:r>
          </a:p>
        </p:txBody>
      </p:sp>
      <p:sp>
        <p:nvSpPr>
          <p:cNvPr id="162" name="V súvislosti s používaním dronov preto vyvstávajú viaceré legitímne otázky :…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/>
          <a:p>
            <a:pPr marL="406527" indent="-406527" defTabSz="566674">
              <a:spcBef>
                <a:spcPts val="4000"/>
              </a:spcBef>
              <a:buBlip>
                <a:blip r:embed="rId2"/>
              </a:buBlip>
              <a:defRPr sz="3298">
                <a:solidFill>
                  <a:srgbClr val="000000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Avenir Next"/>
              </a:rPr>
              <a:t>V súvislosti s používaním dronov preto vyvstávajú viaceré legitímne otázky :</a:t>
            </a:r>
            <a:r>
              <a:t> </a:t>
            </a:r>
          </a:p>
          <a:p>
            <a:pPr lvl="1" marL="813054" indent="-406527" defTabSz="566674">
              <a:spcBef>
                <a:spcPts val="4000"/>
              </a:spcBef>
              <a:buBlip>
                <a:blip r:embed="rId2"/>
              </a:buBlip>
              <a:defRPr sz="3298">
                <a:solidFill>
                  <a:srgbClr val="000000"/>
                </a:solidFill>
              </a:defRPr>
            </a:pPr>
            <a:r>
              <a:t>Môže používanie dronov ohroziť utajované skutočností? </a:t>
            </a:r>
          </a:p>
          <a:p>
            <a:pPr lvl="1" marL="813054" indent="-406527" defTabSz="566674">
              <a:spcBef>
                <a:spcPts val="4000"/>
              </a:spcBef>
              <a:buBlip>
                <a:blip r:embed="rId2"/>
              </a:buBlip>
              <a:defRPr sz="3298">
                <a:solidFill>
                  <a:srgbClr val="000000"/>
                </a:solidFill>
              </a:defRPr>
            </a:pPr>
            <a:r>
              <a:t>Aké bezpečnostné riziká drony predstavujú a vie ich systém ochrany utajovaných skutočností eliminovať? </a:t>
            </a:r>
          </a:p>
          <a:p>
            <a:pPr lvl="1" marL="813054" indent="-406527" defTabSz="566674">
              <a:spcBef>
                <a:spcPts val="4000"/>
              </a:spcBef>
              <a:buBlip>
                <a:blip r:embed="rId2"/>
              </a:buBlip>
              <a:defRPr sz="3298">
                <a:solidFill>
                  <a:srgbClr val="000000"/>
                </a:solidFill>
              </a:defRPr>
            </a:pPr>
            <a:r>
              <a:t>Ako je možné na vzniknutú situáciu reagovať?</a:t>
            </a:r>
          </a:p>
        </p:txBody>
      </p:sp>
      <p:grpSp>
        <p:nvGrpSpPr>
          <p:cNvPr id="165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64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3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Dron = bezpečnostné riziko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403097">
              <a:defRPr sz="4416">
                <a:solidFill>
                  <a:srgbClr val="218F96"/>
                </a:solidFill>
              </a:defRPr>
            </a:pPr>
            <a:r>
              <a:t>Dron </a:t>
            </a:r>
            <a:r>
              <a:rPr>
                <a:solidFill>
                  <a:srgbClr val="960711"/>
                </a:solidFill>
              </a:rPr>
              <a:t>=</a:t>
            </a:r>
            <a:r>
              <a:t> bezpečnostné riziko</a:t>
            </a:r>
          </a:p>
        </p:txBody>
      </p:sp>
      <p:sp>
        <p:nvSpPr>
          <p:cNvPr id="168" name="Dron = bezpečnostná výzva, bezpečnostné riziko"/>
          <p:cNvSpPr txBox="1"/>
          <p:nvPr>
            <p:ph type="body" idx="1"/>
          </p:nvPr>
        </p:nvSpPr>
        <p:spPr>
          <a:xfrm>
            <a:off x="508000" y="3035300"/>
            <a:ext cx="11988800" cy="5097198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Dron = bezpečnostná výzva, bezpečnostné riziko</a:t>
            </a:r>
          </a:p>
        </p:txBody>
      </p:sp>
      <p:grpSp>
        <p:nvGrpSpPr>
          <p:cNvPr id="171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70" name="Obrázok" descr="Obrázok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9" name="Obrázok" descr="Obrázok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pull dir="l"/>
      </p:transition>
    </mc:Choice>
    <mc:Fallback>
      <p:transition spd="fast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Obrázok" descr="Obrázok"/>
          <p:cNvPicPr>
            <a:picLocks noChangeAspect="0"/>
          </p:cNvPicPr>
          <p:nvPr>
            <p:ph type="pic" idx="14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527800" y="4914900"/>
            <a:ext cx="5981701" cy="3975100"/>
          </a:xfrm>
          <a:prstGeom prst="rect">
            <a:avLst/>
          </a:prstGeom>
        </p:spPr>
      </p:pic>
      <p:pic>
        <p:nvPicPr>
          <p:cNvPr id="174" name="Obrázok" descr="Obrázok"/>
          <p:cNvPicPr>
            <a:picLocks noChangeAspect="0"/>
          </p:cNvPicPr>
          <p:nvPr>
            <p:ph type="pic" idx="15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486133" y="866000"/>
            <a:ext cx="5844273" cy="8021599"/>
          </a:xfrm>
          <a:prstGeom prst="rect">
            <a:avLst/>
          </a:prstGeom>
        </p:spPr>
      </p:pic>
      <p:grpSp>
        <p:nvGrpSpPr>
          <p:cNvPr id="177" name="Obrázok"/>
          <p:cNvGrpSpPr/>
          <p:nvPr/>
        </p:nvGrpSpPr>
        <p:grpSpPr>
          <a:xfrm>
            <a:off x="6400366" y="888812"/>
            <a:ext cx="6236568" cy="3759576"/>
            <a:chOff x="0" y="0"/>
            <a:chExt cx="6236567" cy="3759574"/>
          </a:xfrm>
        </p:grpSpPr>
        <p:pic>
          <p:nvPicPr>
            <p:cNvPr id="176" name="Obrázok" descr="Obrázok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127000"/>
              <a:ext cx="5982568" cy="350557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75" name="Obrázok" descr="Obrázok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6236568" cy="375957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fast" advClick="1" p14:dur="750">
        <p:dissolve/>
      </p:transition>
    </mc:Choice>
    <mc:Fallback>
      <p:transition spd="fast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Dron = bezpečnostné riziko"/>
          <p:cNvSpPr txBox="1"/>
          <p:nvPr>
            <p:ph type="title"/>
          </p:nvPr>
        </p:nvSpPr>
        <p:spPr>
          <a:xfrm>
            <a:off x="4560242" y="628982"/>
            <a:ext cx="7766894" cy="1557996"/>
          </a:xfrm>
          <a:prstGeom prst="rect">
            <a:avLst/>
          </a:prstGeom>
        </p:spPr>
        <p:txBody>
          <a:bodyPr/>
          <a:lstStyle/>
          <a:p>
            <a:pPr algn="ctr" defTabSz="403097">
              <a:defRPr sz="4416">
                <a:solidFill>
                  <a:srgbClr val="218F96"/>
                </a:solidFill>
              </a:defRPr>
            </a:pPr>
            <a:r>
              <a:t>Dron </a:t>
            </a:r>
            <a:r>
              <a:rPr>
                <a:solidFill>
                  <a:srgbClr val="960711"/>
                </a:solidFill>
              </a:rPr>
              <a:t>=</a:t>
            </a:r>
            <a:r>
              <a:t> bezpečnostné riziko</a:t>
            </a:r>
          </a:p>
        </p:txBody>
      </p:sp>
      <p:sp>
        <p:nvSpPr>
          <p:cNvPr id="180" name="Drony:…"/>
          <p:cNvSpPr txBox="1"/>
          <p:nvPr>
            <p:ph type="body" idx="1"/>
          </p:nvPr>
        </p:nvSpPr>
        <p:spPr>
          <a:xfrm>
            <a:off x="508000" y="2569311"/>
            <a:ext cx="11988800" cy="6523554"/>
          </a:xfrm>
          <a:prstGeom prst="rect">
            <a:avLst/>
          </a:prstGeom>
        </p:spPr>
        <p:txBody>
          <a:bodyPr/>
          <a:lstStyle/>
          <a:p>
            <a:pPr marL="0" indent="0" algn="just" defTabSz="457200">
              <a:spcBef>
                <a:spcPts val="0"/>
              </a:spcBef>
              <a:buSzTx/>
              <a:buNone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Drony: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narušujúce vzdušný priestor  v okolí verejných miest,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vykonávajúce videozáznam, prenášajúce obrazový záznam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použité na  útok, teroristický útok, sabotáž, 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ohrozujúce ľudí - plánovane alebo náhodne,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narúšajúce verejné alebo športové podujatia,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narušajúce prácu bezpečnostných zložiek - počas požiaru alebo inej udalosti obmedzujú záchranné zložky v činnosti,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narúšajúce prevádzku lietadiel or letísk,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slúžiace na pašovanie zakázaného tovaru,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na donášanie zásielok väzňom,</a:t>
            </a:r>
          </a:p>
          <a:p>
            <a:pPr marL="166254" indent="-166254" algn="just" defTabSz="457200">
              <a:spcBef>
                <a:spcPts val="0"/>
              </a:spcBef>
              <a:buSzPct val="120000"/>
              <a:buChar char="-"/>
              <a:def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prenášajúce zbrane</a:t>
            </a:r>
          </a:p>
        </p:txBody>
      </p:sp>
      <p:grpSp>
        <p:nvGrpSpPr>
          <p:cNvPr id="183" name="Obrázok"/>
          <p:cNvGrpSpPr/>
          <p:nvPr/>
        </p:nvGrpSpPr>
        <p:grpSpPr>
          <a:xfrm>
            <a:off x="579966" y="779588"/>
            <a:ext cx="1214637" cy="1675091"/>
            <a:chOff x="0" y="0"/>
            <a:chExt cx="1214635" cy="1675090"/>
          </a:xfrm>
        </p:grpSpPr>
        <p:pic>
          <p:nvPicPr>
            <p:cNvPr id="182" name="Obrázok" descr="Obrázok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960636" cy="134489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81" name="Obrázok" descr="Obrázok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1214636" cy="167509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3.png"/></Relationships>

</file>

<file path=ppt/theme/theme1.xml><?xml version="1.0" encoding="utf-8"?>
<a:theme xmlns:a="http://schemas.openxmlformats.org/drawingml/2006/main" xmlns:r="http://schemas.openxmlformats.org/officeDocument/2006/relationships" name="New_Template3">
  <a:themeElements>
    <a:clrScheme name="New_Template3">
      <a:dk1>
        <a:srgbClr val="606060"/>
      </a:dk1>
      <a:lt1>
        <a:srgbClr val="006060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Avenir Next"/>
        <a:ea typeface="Avenir Next"/>
        <a:cs typeface="Avenir Next"/>
      </a:majorFont>
      <a:minorFont>
        <a:latin typeface="Avenir Next Medium"/>
        <a:ea typeface="Avenir Next Medium"/>
        <a:cs typeface="Avenir Next Medium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3">
  <a:themeElements>
    <a:clrScheme name="New_Template3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Avenir Next"/>
        <a:ea typeface="Avenir Next"/>
        <a:cs typeface="Avenir Next"/>
      </a:majorFont>
      <a:minorFont>
        <a:latin typeface="Avenir Next Medium"/>
        <a:ea typeface="Avenir Next Medium"/>
        <a:cs typeface="Avenir Next Medium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