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wdp" ContentType="image/vnd.ms-photo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434" r:id="rId1"/>
  </p:sldMasterIdLst>
  <p:notesMasterIdLst>
    <p:notesMasterId r:id="rId19"/>
  </p:notesMasterIdLst>
  <p:sldIdLst>
    <p:sldId id="256" r:id="rId2"/>
    <p:sldId id="257" r:id="rId3"/>
    <p:sldId id="280" r:id="rId4"/>
    <p:sldId id="279" r:id="rId5"/>
    <p:sldId id="281" r:id="rId6"/>
    <p:sldId id="275" r:id="rId7"/>
    <p:sldId id="291" r:id="rId8"/>
    <p:sldId id="283" r:id="rId9"/>
    <p:sldId id="290" r:id="rId10"/>
    <p:sldId id="269" r:id="rId11"/>
    <p:sldId id="284" r:id="rId12"/>
    <p:sldId id="285" r:id="rId13"/>
    <p:sldId id="286" r:id="rId14"/>
    <p:sldId id="287" r:id="rId15"/>
    <p:sldId id="288" r:id="rId16"/>
    <p:sldId id="289" r:id="rId17"/>
    <p:sldId id="278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928"/>
    <p:restoredTop sz="91429"/>
  </p:normalViewPr>
  <p:slideViewPr>
    <p:cSldViewPr snapToGrid="0" snapToObjects="1">
      <p:cViewPr varScale="1">
        <p:scale>
          <a:sx n="45" d="100"/>
          <a:sy n="45" d="100"/>
        </p:scale>
        <p:origin x="768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esProps" Target="presProps.xml"/><Relationship Id="rId21" Type="http://schemas.openxmlformats.org/officeDocument/2006/relationships/viewProps" Target="viewProps.xml"/><Relationship Id="rId22" Type="http://schemas.openxmlformats.org/officeDocument/2006/relationships/theme" Target="theme/theme1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713A7E-4CBF-7C46-A63C-4C7166AF0FE8}" type="datetimeFigureOut">
              <a:rPr lang="sk-SK" smtClean="0"/>
              <a:t>01.05.19</a:t>
            </a:fld>
            <a:endParaRPr lang="sk-SK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k-SK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E09CE2-D130-7141-966B-04B85EA2AF0C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756008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" y="6334316"/>
            <a:ext cx="12192000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5/1/19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187681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5/1/19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3810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5/1/19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333535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5/1/19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35079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5/1/19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434134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80" y="1845734"/>
            <a:ext cx="4937760" cy="402335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5/1/19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803450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5"/>
            <a:ext cx="4937760" cy="3286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286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5/1/19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701627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5/1/19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489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5/1/19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60675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B61BEF0D-F0BB-DE4B-95CE-6DB70DBA9567}" type="datetimeFigureOut">
              <a:rPr lang="en-US" smtClean="0"/>
              <a:pPr/>
              <a:t>5/1/19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948826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5/1/19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3448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5/1/19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68262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35" r:id="rId1"/>
    <p:sldLayoutId id="2147484436" r:id="rId2"/>
    <p:sldLayoutId id="2147484437" r:id="rId3"/>
    <p:sldLayoutId id="2147484438" r:id="rId4"/>
    <p:sldLayoutId id="2147484439" r:id="rId5"/>
    <p:sldLayoutId id="2147484440" r:id="rId6"/>
    <p:sldLayoutId id="2147484441" r:id="rId7"/>
    <p:sldLayoutId id="2147484442" r:id="rId8"/>
    <p:sldLayoutId id="2147484443" r:id="rId9"/>
    <p:sldLayoutId id="2147484444" r:id="rId10"/>
    <p:sldLayoutId id="2147484445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NUL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3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4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NUL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jpeg"/><Relationship Id="rId3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NUL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2130" y="2489657"/>
            <a:ext cx="7315200" cy="1460034"/>
          </a:xfrm>
        </p:spPr>
        <p:txBody>
          <a:bodyPr>
            <a:noAutofit/>
          </a:bodyPr>
          <a:lstStyle/>
          <a:p>
            <a:pPr algn="ctr"/>
            <a:r>
              <a:rPr lang="en-US" sz="3200" dirty="0" err="1" smtClean="0"/>
              <a:t>Najnovšie</a:t>
            </a:r>
            <a:r>
              <a:rPr lang="en-US" sz="3200" dirty="0" smtClean="0"/>
              <a:t> </a:t>
            </a:r>
            <a:r>
              <a:rPr lang="en-US" sz="3200" dirty="0" err="1" smtClean="0"/>
              <a:t>treny</a:t>
            </a:r>
            <a:r>
              <a:rPr lang="en-US" sz="3200" dirty="0" smtClean="0"/>
              <a:t> </a:t>
            </a:r>
            <a:r>
              <a:rPr lang="en-US" sz="3200" dirty="0" err="1" smtClean="0"/>
              <a:t>vo</a:t>
            </a:r>
            <a:r>
              <a:rPr lang="en-US" sz="3200" dirty="0" smtClean="0"/>
              <a:t> </a:t>
            </a:r>
            <a:r>
              <a:rPr lang="en-US" sz="3200" dirty="0" err="1" smtClean="0"/>
              <a:t>využití</a:t>
            </a:r>
            <a:r>
              <a:rPr lang="en-US" sz="3200" dirty="0" smtClean="0"/>
              <a:t> </a:t>
            </a:r>
            <a:r>
              <a:rPr lang="en-US" sz="3200" dirty="0" err="1" smtClean="0"/>
              <a:t>bezpilotných</a:t>
            </a:r>
            <a:r>
              <a:rPr lang="en-US" sz="3200" dirty="0" smtClean="0"/>
              <a:t> </a:t>
            </a:r>
            <a:r>
              <a:rPr lang="en-US" sz="3200" dirty="0" err="1" smtClean="0"/>
              <a:t>prostriedkov</a:t>
            </a:r>
            <a:endParaRPr lang="sk-SK" sz="32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7978" y="259696"/>
            <a:ext cx="8223504" cy="1432560"/>
          </a:xfrm>
          <a:prstGeom prst="rect">
            <a:avLst/>
          </a:prstGeom>
        </p:spPr>
      </p:pic>
      <p:sp>
        <p:nvSpPr>
          <p:cNvPr id="6" name="Subtitle 2"/>
          <p:cNvSpPr txBox="1">
            <a:spLocks/>
          </p:cNvSpPr>
          <p:nvPr/>
        </p:nvSpPr>
        <p:spPr>
          <a:xfrm>
            <a:off x="572957" y="5599795"/>
            <a:ext cx="10993546" cy="59032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600" kern="1200" cap="all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sz="2400" spc="200" dirty="0" smtClean="0">
                <a:solidFill>
                  <a:schemeClr val="tx2"/>
                </a:solidFill>
                <a:latin typeface="+mj-lt"/>
              </a:rPr>
              <a:t>Juraj Dudáš</a:t>
            </a:r>
            <a:r>
              <a:rPr lang="sk-SK" sz="2400" spc="200" dirty="0">
                <a:solidFill>
                  <a:schemeClr val="tx2"/>
                </a:solidFill>
                <a:latin typeface="+mj-lt"/>
              </a:rPr>
              <a:t>									                  </a:t>
            </a:r>
            <a:r>
              <a:rPr lang="sk-SK" sz="2400" spc="20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sk-SK" sz="2400" spc="200" dirty="0">
                <a:solidFill>
                  <a:schemeClr val="tx2"/>
                </a:solidFill>
                <a:latin typeface="+mj-lt"/>
              </a:rPr>
              <a:t>2</a:t>
            </a:r>
            <a:r>
              <a:rPr lang="sk-SK" sz="2400" spc="200" dirty="0" smtClean="0">
                <a:solidFill>
                  <a:schemeClr val="tx2"/>
                </a:solidFill>
                <a:latin typeface="+mj-lt"/>
              </a:rPr>
              <a:t>.5.2019</a:t>
            </a:r>
            <a:endParaRPr lang="sk-SK" sz="2400" spc="200" dirty="0">
              <a:solidFill>
                <a:schemeClr val="tx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42857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 txBox="1">
            <a:spLocks/>
          </p:cNvSpPr>
          <p:nvPr/>
        </p:nvSpPr>
        <p:spPr>
          <a:xfrm>
            <a:off x="1048552" y="730876"/>
            <a:ext cx="10993546" cy="544317"/>
          </a:xfrm>
          <a:prstGeom prst="rect">
            <a:avLst/>
          </a:prstGeom>
        </p:spPr>
        <p:txBody>
          <a:bodyPr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sz="2800" b="1" cap="all" spc="200" dirty="0" smtClean="0">
                <a:solidFill>
                  <a:schemeClr val="tx2"/>
                </a:solidFill>
                <a:latin typeface="+mj-lt"/>
              </a:rPr>
              <a:t>Ako lietať s bezpilotným prostriedkom bezpečne ? </a:t>
            </a:r>
            <a:endParaRPr lang="sk-SK" sz="2800" b="1" cap="all" spc="20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13" name="Subtitle 1"/>
          <p:cNvSpPr txBox="1">
            <a:spLocks/>
          </p:cNvSpPr>
          <p:nvPr/>
        </p:nvSpPr>
        <p:spPr>
          <a:xfrm>
            <a:off x="912598" y="2093410"/>
            <a:ext cx="10993546" cy="49144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None/>
              <a:defRPr sz="2400" kern="1200" cap="all" spc="20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Tx/>
              <a:buChar char="-"/>
            </a:pPr>
            <a:r>
              <a:rPr lang="sk-SK" sz="3200" dirty="0" smtClean="0"/>
              <a:t>SLEDOVANIE TECHNICKÉHO STAVU ZARIADENIA </a:t>
            </a:r>
            <a:endParaRPr lang="sk-SK" sz="3200" dirty="0" smtClean="0"/>
          </a:p>
          <a:p>
            <a:pPr marL="342900" indent="-342900">
              <a:buFontTx/>
              <a:buChar char="-"/>
            </a:pPr>
            <a:r>
              <a:rPr lang="sk-SK" sz="3200" dirty="0" smtClean="0"/>
              <a:t>DÔSLEDNÉ DODRŽIAVANIE PREVÁDZKOVÝCH POSTUPOV </a:t>
            </a:r>
          </a:p>
          <a:p>
            <a:pPr marL="342900" indent="-342900">
              <a:buFontTx/>
              <a:buChar char="-"/>
            </a:pPr>
            <a:r>
              <a:rPr lang="sk-SK" sz="3200" dirty="0" smtClean="0"/>
              <a:t>ZMIERŇUJÚCE OPATRENIA ZNIŽUJÚCE RIZIKO POČAS PREVÁDZKY </a:t>
            </a:r>
          </a:p>
          <a:p>
            <a:pPr marL="342900" indent="-342900">
              <a:buFontTx/>
              <a:buChar char="-"/>
            </a:pPr>
            <a:endParaRPr lang="sk-SK" dirty="0"/>
          </a:p>
          <a:p>
            <a:pPr marL="342900" indent="-342900">
              <a:buFontTx/>
              <a:buChar char="-"/>
            </a:pPr>
            <a:endParaRPr lang="sk-SK" dirty="0" smtClean="0"/>
          </a:p>
        </p:txBody>
      </p:sp>
    </p:spTree>
    <p:extLst>
      <p:ext uri="{BB962C8B-B14F-4D97-AF65-F5344CB8AC3E}">
        <p14:creationId xmlns:p14="http://schemas.microsoft.com/office/powerpoint/2010/main" val="909706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 txBox="1">
            <a:spLocks/>
          </p:cNvSpPr>
          <p:nvPr/>
        </p:nvSpPr>
        <p:spPr>
          <a:xfrm>
            <a:off x="912598" y="1000699"/>
            <a:ext cx="10993546" cy="544317"/>
          </a:xfrm>
          <a:prstGeom prst="rect">
            <a:avLst/>
          </a:prstGeom>
        </p:spPr>
        <p:txBody>
          <a:bodyPr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sz="2800" b="1" cap="all" spc="200" dirty="0" smtClean="0">
                <a:solidFill>
                  <a:schemeClr val="tx2"/>
                </a:solidFill>
                <a:latin typeface="+mj-lt"/>
              </a:rPr>
              <a:t>TECHNICKÝ STAV BEZPILOTNÉHO PROSTRIEDKU  </a:t>
            </a:r>
            <a:endParaRPr lang="sk-SK" sz="2800" b="1" cap="all" spc="20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13" name="Subtitle 1"/>
          <p:cNvSpPr txBox="1">
            <a:spLocks/>
          </p:cNvSpPr>
          <p:nvPr/>
        </p:nvSpPr>
        <p:spPr>
          <a:xfrm>
            <a:off x="912598" y="2093410"/>
            <a:ext cx="10993546" cy="49144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None/>
              <a:defRPr sz="2400" kern="1200" cap="all" spc="20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Tx/>
              <a:buChar char="-"/>
            </a:pPr>
            <a:r>
              <a:rPr lang="sk-SK" sz="2800" dirty="0" smtClean="0"/>
              <a:t>PRAVIDELNÁ KONTROLA MECHANICKÝCH ČASTÍ ZARIADENIA </a:t>
            </a:r>
            <a:endParaRPr lang="sk-SK" sz="2800" dirty="0" smtClean="0"/>
          </a:p>
          <a:p>
            <a:pPr marL="342900" indent="-342900">
              <a:buFontTx/>
              <a:buChar char="-"/>
            </a:pPr>
            <a:r>
              <a:rPr lang="sk-SK" sz="2800" dirty="0" smtClean="0"/>
              <a:t>AKTUÁLIZÁCIA SOFTVÉRU </a:t>
            </a:r>
          </a:p>
          <a:p>
            <a:pPr marL="342900" indent="-342900">
              <a:buFontTx/>
              <a:buChar char="-"/>
            </a:pPr>
            <a:r>
              <a:rPr lang="sk-SK" sz="2800" dirty="0" smtClean="0"/>
              <a:t>SPRÁVNE POUŽITE A SKLADOVANIE BATÉRII </a:t>
            </a:r>
          </a:p>
          <a:p>
            <a:pPr marL="342900" indent="-342900">
              <a:buFontTx/>
              <a:buChar char="-"/>
            </a:pPr>
            <a:r>
              <a:rPr lang="sk-SK" sz="2800" dirty="0" smtClean="0"/>
              <a:t>PREVENTÍVNA VÝMENA EXPONOVANÝCH DIELOV </a:t>
            </a:r>
            <a:endParaRPr lang="sk-SK" dirty="0"/>
          </a:p>
          <a:p>
            <a:pPr marL="342900" indent="-342900">
              <a:buFontTx/>
              <a:buChar char="-"/>
            </a:pPr>
            <a:endParaRPr lang="sk-SK" dirty="0" smtClean="0"/>
          </a:p>
        </p:txBody>
      </p:sp>
    </p:spTree>
    <p:extLst>
      <p:ext uri="{BB962C8B-B14F-4D97-AF65-F5344CB8AC3E}">
        <p14:creationId xmlns:p14="http://schemas.microsoft.com/office/powerpoint/2010/main" val="805424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 txBox="1">
            <a:spLocks/>
          </p:cNvSpPr>
          <p:nvPr/>
        </p:nvSpPr>
        <p:spPr>
          <a:xfrm>
            <a:off x="807667" y="1000699"/>
            <a:ext cx="10993546" cy="544317"/>
          </a:xfrm>
          <a:prstGeom prst="rect">
            <a:avLst/>
          </a:prstGeom>
        </p:spPr>
        <p:txBody>
          <a:bodyPr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sz="2800" b="1" cap="all" spc="200" dirty="0" smtClean="0">
                <a:solidFill>
                  <a:schemeClr val="tx2"/>
                </a:solidFill>
                <a:latin typeface="+mj-lt"/>
              </a:rPr>
              <a:t>PREVÁDZKOVÉ POSTUPY </a:t>
            </a:r>
            <a:endParaRPr lang="sk-SK" sz="2800" b="1" cap="all" spc="20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13" name="Subtitle 1"/>
          <p:cNvSpPr txBox="1">
            <a:spLocks/>
          </p:cNvSpPr>
          <p:nvPr/>
        </p:nvSpPr>
        <p:spPr>
          <a:xfrm>
            <a:off x="912598" y="2093410"/>
            <a:ext cx="10993546" cy="49144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None/>
              <a:defRPr sz="2400" kern="1200" cap="all" spc="20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Tx/>
              <a:buChar char="-"/>
            </a:pPr>
            <a:r>
              <a:rPr lang="sk-SK" sz="2800" dirty="0" smtClean="0"/>
              <a:t>POUŽITIE VHODNÉHO ZARIADENIA</a:t>
            </a:r>
          </a:p>
          <a:p>
            <a:pPr marL="342900" indent="-342900">
              <a:buFontTx/>
              <a:buChar char="-"/>
            </a:pPr>
            <a:r>
              <a:rPr lang="sk-SK" sz="2800" dirty="0" smtClean="0"/>
              <a:t> PERSONÁL VYŠKOLENÝ NA DANÚ PREVÁDZKU </a:t>
            </a:r>
            <a:endParaRPr lang="sk-SK" sz="2800" dirty="0" smtClean="0"/>
          </a:p>
          <a:p>
            <a:pPr marL="342900" indent="-342900">
              <a:buFontTx/>
              <a:buChar char="-"/>
            </a:pPr>
            <a:r>
              <a:rPr lang="sk-SK" sz="2800" dirty="0" smtClean="0"/>
              <a:t>PESKÚMANIE MIESTA A LETOVÉHO PRIESTRU </a:t>
            </a:r>
          </a:p>
          <a:p>
            <a:pPr marL="342900" indent="-342900">
              <a:buFontTx/>
              <a:buChar char="-"/>
            </a:pPr>
            <a:r>
              <a:rPr lang="sk-SK" sz="2800" dirty="0" smtClean="0"/>
              <a:t>DODRŽIAVANIE KONTROLNÝCH ZOZNAMOV </a:t>
            </a:r>
          </a:p>
          <a:p>
            <a:pPr marL="342900" indent="-342900">
              <a:buFontTx/>
              <a:buChar char="-"/>
            </a:pPr>
            <a:r>
              <a:rPr lang="sk-SK" sz="2800" dirty="0" smtClean="0"/>
              <a:t>KOMUNIKÁCIA S PRÍSLUŠNÝM STANOVISKOM RIADENIA </a:t>
            </a:r>
          </a:p>
        </p:txBody>
      </p:sp>
    </p:spTree>
    <p:extLst>
      <p:ext uri="{BB962C8B-B14F-4D97-AF65-F5344CB8AC3E}">
        <p14:creationId xmlns:p14="http://schemas.microsoft.com/office/powerpoint/2010/main" val="1037832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 txBox="1">
            <a:spLocks/>
          </p:cNvSpPr>
          <p:nvPr/>
        </p:nvSpPr>
        <p:spPr>
          <a:xfrm>
            <a:off x="912598" y="1000699"/>
            <a:ext cx="10993546" cy="544317"/>
          </a:xfrm>
          <a:prstGeom prst="rect">
            <a:avLst/>
          </a:prstGeom>
        </p:spPr>
        <p:txBody>
          <a:bodyPr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sz="2800" b="1" cap="all" spc="200" dirty="0">
                <a:solidFill>
                  <a:schemeClr val="tx2"/>
                </a:solidFill>
                <a:latin typeface="+mj-lt"/>
              </a:rPr>
              <a:t>ZMIERŇUJÚCE OPATRENIA ZNIŽUJÚCE RIZIKO POČAS PREVÁDZKY </a:t>
            </a:r>
          </a:p>
        </p:txBody>
      </p:sp>
      <p:sp>
        <p:nvSpPr>
          <p:cNvPr id="13" name="Subtitle 1"/>
          <p:cNvSpPr txBox="1">
            <a:spLocks/>
          </p:cNvSpPr>
          <p:nvPr/>
        </p:nvSpPr>
        <p:spPr>
          <a:xfrm>
            <a:off x="912598" y="2093410"/>
            <a:ext cx="10993546" cy="49144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None/>
              <a:defRPr sz="2400" kern="1200" cap="all" spc="20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Tx/>
              <a:buChar char="-"/>
            </a:pPr>
            <a:r>
              <a:rPr lang="sk-SK" sz="2800" dirty="0" smtClean="0"/>
              <a:t>PREVÁDZKA ZA POMOCI OPERÁTORA ZARIADENIA A POMOCNÍKA </a:t>
            </a:r>
          </a:p>
          <a:p>
            <a:pPr marL="342900" indent="-342900">
              <a:buFontTx/>
              <a:buChar char="-"/>
            </a:pPr>
            <a:r>
              <a:rPr lang="sk-SK" sz="2800" dirty="0" smtClean="0"/>
              <a:t>POUŽITE ŠESŤ A VIAC-ROTOROVÉHO ZARIADENIA </a:t>
            </a:r>
          </a:p>
          <a:p>
            <a:pPr marL="342900" indent="-342900">
              <a:buFontTx/>
              <a:buChar char="-"/>
            </a:pPr>
            <a:r>
              <a:rPr lang="sk-SK" sz="2800" dirty="0" smtClean="0"/>
              <a:t>POUŽITE ZÁCHRANNÉHO PODÁKOVÉHO SYSTÉMU</a:t>
            </a:r>
          </a:p>
          <a:p>
            <a:pPr marL="342900" indent="-342900">
              <a:buFontTx/>
              <a:buChar char="-"/>
            </a:pPr>
            <a:r>
              <a:rPr lang="sk-SK" sz="2800" dirty="0" smtClean="0"/>
              <a:t>VYTVORENIE ZÓN PRE PRÍPADNÉ NÚDZOVÉ PRISTÁTIE </a:t>
            </a:r>
          </a:p>
        </p:txBody>
      </p:sp>
    </p:spTree>
    <p:extLst>
      <p:ext uri="{BB962C8B-B14F-4D97-AF65-F5344CB8AC3E}">
        <p14:creationId xmlns:p14="http://schemas.microsoft.com/office/powerpoint/2010/main" val="785453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 txBox="1">
            <a:spLocks/>
          </p:cNvSpPr>
          <p:nvPr/>
        </p:nvSpPr>
        <p:spPr>
          <a:xfrm>
            <a:off x="912598" y="1000699"/>
            <a:ext cx="10993546" cy="544317"/>
          </a:xfrm>
          <a:prstGeom prst="rect">
            <a:avLst/>
          </a:prstGeom>
        </p:spPr>
        <p:txBody>
          <a:bodyPr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sz="2800" b="1" cap="all" spc="200" dirty="0" smtClean="0">
                <a:solidFill>
                  <a:schemeClr val="tx2"/>
                </a:solidFill>
                <a:latin typeface="+mj-lt"/>
              </a:rPr>
              <a:t>JE DNES DRON SKUTOČNOU HROZBOU ? </a:t>
            </a:r>
            <a:endParaRPr lang="sk-SK" sz="2800" b="1" cap="all" spc="20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13" name="Subtitle 1"/>
          <p:cNvSpPr txBox="1">
            <a:spLocks/>
          </p:cNvSpPr>
          <p:nvPr/>
        </p:nvSpPr>
        <p:spPr>
          <a:xfrm>
            <a:off x="912598" y="2093411"/>
            <a:ext cx="10993546" cy="49144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None/>
              <a:defRPr sz="2400" kern="1200" cap="all" spc="20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k-SK" sz="2800" dirty="0" smtClean="0"/>
              <a:t>BOHUŽIAĽ ÁNO, 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sk-SK" sz="2800" dirty="0"/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k-SK" sz="2800" dirty="0" smtClean="0"/>
              <a:t>NEBEZPEČNÝ SÚ NIELEN PREVÁDZKOVATEĽIA,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k-SK" sz="2800" dirty="0" smtClean="0"/>
              <a:t>KTORÝ CHCÚ ÚMYSELNE OHROZIŤ OSTATNÝCH ALE AJ ĽUDIA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k-SK" sz="2800" dirty="0" smtClean="0"/>
              <a:t>NEZNALÝ PREDPISOV A ZÁKONOV. </a:t>
            </a:r>
          </a:p>
        </p:txBody>
      </p:sp>
    </p:spTree>
    <p:extLst>
      <p:ext uri="{BB962C8B-B14F-4D97-AF65-F5344CB8AC3E}">
        <p14:creationId xmlns:p14="http://schemas.microsoft.com/office/powerpoint/2010/main" val="116368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 txBox="1">
            <a:spLocks/>
          </p:cNvSpPr>
          <p:nvPr/>
        </p:nvSpPr>
        <p:spPr>
          <a:xfrm>
            <a:off x="1377293" y="970718"/>
            <a:ext cx="10993546" cy="544317"/>
          </a:xfrm>
          <a:prstGeom prst="rect">
            <a:avLst/>
          </a:prstGeom>
        </p:spPr>
        <p:txBody>
          <a:bodyPr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sz="2800" b="1" cap="all" spc="200" dirty="0" smtClean="0">
                <a:solidFill>
                  <a:schemeClr val="tx2"/>
                </a:solidFill>
                <a:latin typeface="+mj-lt"/>
              </a:rPr>
              <a:t>JE MOŽNÉ ZABRÁNIŤ NEÚMYSELNÝM OHROZENIAM ? </a:t>
            </a:r>
            <a:endParaRPr lang="sk-SK" sz="2800" b="1" cap="all" spc="20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13" name="Subtitle 1"/>
          <p:cNvSpPr txBox="1">
            <a:spLocks/>
          </p:cNvSpPr>
          <p:nvPr/>
        </p:nvSpPr>
        <p:spPr>
          <a:xfrm>
            <a:off x="537844" y="1515035"/>
            <a:ext cx="10993546" cy="49144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None/>
              <a:defRPr sz="2400" kern="1200" cap="all" spc="20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k-SK" sz="2800" dirty="0" smtClean="0"/>
              <a:t>ÁNO ALE LEN ČIASTOČNE </a:t>
            </a:r>
            <a:endParaRPr lang="sk-SK" sz="28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790" y="2469793"/>
            <a:ext cx="4821576" cy="369262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4145" y="2469793"/>
            <a:ext cx="4235498" cy="3694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516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 txBox="1">
            <a:spLocks/>
          </p:cNvSpPr>
          <p:nvPr/>
        </p:nvSpPr>
        <p:spPr>
          <a:xfrm>
            <a:off x="1377293" y="970718"/>
            <a:ext cx="10993546" cy="544317"/>
          </a:xfrm>
          <a:prstGeom prst="rect">
            <a:avLst/>
          </a:prstGeom>
        </p:spPr>
        <p:txBody>
          <a:bodyPr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sz="2800" b="1" cap="all" spc="200" dirty="0" smtClean="0">
                <a:solidFill>
                  <a:schemeClr val="tx2"/>
                </a:solidFill>
                <a:latin typeface="+mj-lt"/>
              </a:rPr>
              <a:t>JE MOŽNÉ ZABRÁNIŤ ÚMYSELNÝM OHROZENIAM ? </a:t>
            </a:r>
            <a:endParaRPr lang="sk-SK" sz="2800" b="1" cap="all" spc="20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13" name="Subtitle 1"/>
          <p:cNvSpPr txBox="1">
            <a:spLocks/>
          </p:cNvSpPr>
          <p:nvPr/>
        </p:nvSpPr>
        <p:spPr>
          <a:xfrm>
            <a:off x="537844" y="1515035"/>
            <a:ext cx="10993546" cy="49144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None/>
              <a:defRPr sz="2400" kern="1200" cap="all" spc="20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k-SK" sz="2800" dirty="0" smtClean="0"/>
              <a:t>ÁNO ALE JE TO NÁROČNÉ</a:t>
            </a:r>
            <a:endParaRPr lang="sk-SK" sz="2800" dirty="0"/>
          </a:p>
        </p:txBody>
      </p:sp>
      <p:pic>
        <p:nvPicPr>
          <p:cNvPr id="15362" name="Picture 2" descr="Ã½sledok vyhÄ¾adÃ¡vania obrÃ¡zkov pre dopyt anti drone technolog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844" y="2553512"/>
            <a:ext cx="2878111" cy="2878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Ã½sledok vyhÄ¾adÃ¡vania obrÃ¡zkov pre dopyt anti drone technolog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5740" y="2533225"/>
            <a:ext cx="4482059" cy="2898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Picture 6" descr="Ã½sledok vyhÄ¾adÃ¡vania obrÃ¡zkov pre dopyt anti drone technology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7584" y="2543369"/>
            <a:ext cx="3590538" cy="2878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3428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 txBox="1">
            <a:spLocks/>
          </p:cNvSpPr>
          <p:nvPr/>
        </p:nvSpPr>
        <p:spPr>
          <a:xfrm>
            <a:off x="432913" y="341132"/>
            <a:ext cx="10993546" cy="4831759"/>
          </a:xfrm>
          <a:prstGeom prst="rect">
            <a:avLst/>
          </a:prstGeom>
        </p:spPr>
        <p:txBody>
          <a:bodyPr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sk-SK" sz="2800" b="1" cap="all" spc="200" dirty="0" smtClean="0">
              <a:solidFill>
                <a:schemeClr val="tx2"/>
              </a:solidFill>
              <a:latin typeface="+mj-lt"/>
            </a:endParaRPr>
          </a:p>
          <a:p>
            <a:pPr algn="ctr"/>
            <a:endParaRPr lang="sk-SK" sz="2800" b="1" cap="all" spc="200" dirty="0">
              <a:solidFill>
                <a:schemeClr val="tx2"/>
              </a:solidFill>
              <a:latin typeface="+mj-lt"/>
            </a:endParaRPr>
          </a:p>
          <a:p>
            <a:pPr algn="ctr"/>
            <a:endParaRPr lang="sk-SK" sz="2800" b="1" cap="all" spc="200" dirty="0" smtClean="0">
              <a:solidFill>
                <a:schemeClr val="tx2"/>
              </a:solidFill>
              <a:latin typeface="+mj-lt"/>
            </a:endParaRPr>
          </a:p>
          <a:p>
            <a:pPr algn="ctr"/>
            <a:endParaRPr lang="sk-SK" sz="2800" b="1" cap="all" spc="200" dirty="0">
              <a:solidFill>
                <a:schemeClr val="tx2"/>
              </a:solidFill>
              <a:latin typeface="+mj-lt"/>
            </a:endParaRPr>
          </a:p>
          <a:p>
            <a:pPr algn="ctr"/>
            <a:r>
              <a:rPr lang="sk-SK" sz="2800" b="1" cap="all" spc="200" dirty="0" smtClean="0">
                <a:solidFill>
                  <a:schemeClr val="tx2"/>
                </a:solidFill>
                <a:latin typeface="+mj-lt"/>
              </a:rPr>
              <a:t>Ďakujem za pozornosť </a:t>
            </a:r>
            <a:endParaRPr lang="sk-SK" sz="2800" b="1" cap="all" spc="200" dirty="0">
              <a:solidFill>
                <a:schemeClr val="tx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08915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/>
          <p:cNvSpPr txBox="1">
            <a:spLocks/>
          </p:cNvSpPr>
          <p:nvPr/>
        </p:nvSpPr>
        <p:spPr>
          <a:xfrm>
            <a:off x="572957" y="5539326"/>
            <a:ext cx="10993546" cy="59032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600" kern="1200" cap="all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dirty="0" smtClean="0">
                <a:solidFill>
                  <a:schemeClr val="bg1"/>
                </a:solidFill>
              </a:rPr>
              <a:t>Juraj Dudáš, Ľubomír Sládek												                        23.11.2018</a:t>
            </a:r>
            <a:endParaRPr lang="sk-SK" dirty="0">
              <a:solidFill>
                <a:schemeClr val="bg1"/>
              </a:solidFill>
            </a:endParaRPr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432913" y="341132"/>
            <a:ext cx="10993546" cy="544317"/>
          </a:xfrm>
        </p:spPr>
        <p:txBody>
          <a:bodyPr>
            <a:normAutofit/>
          </a:bodyPr>
          <a:lstStyle/>
          <a:p>
            <a:r>
              <a:rPr lang="sk-SK" sz="2800" b="1" dirty="0" smtClean="0"/>
              <a:t>Čomu sa budeme venovať </a:t>
            </a:r>
            <a:endParaRPr lang="sk-SK" sz="2800" b="1" dirty="0"/>
          </a:p>
        </p:txBody>
      </p:sp>
      <p:pic>
        <p:nvPicPr>
          <p:cNvPr id="1026" name="Picture 2" descr="Ã½sledok vyhÄ¾adÃ¡vania obrÃ¡zkov pre dopyt dji m 6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9730" y="0"/>
            <a:ext cx="6008914" cy="2429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Subtitle 1"/>
          <p:cNvSpPr txBox="1">
            <a:spLocks/>
          </p:cNvSpPr>
          <p:nvPr/>
        </p:nvSpPr>
        <p:spPr>
          <a:xfrm>
            <a:off x="432913" y="2298828"/>
            <a:ext cx="10993546" cy="49144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None/>
              <a:defRPr sz="2400" kern="1200" cap="all" spc="20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Tx/>
              <a:buChar char="-"/>
            </a:pPr>
            <a:r>
              <a:rPr lang="sk-SK" sz="3200" dirty="0" smtClean="0"/>
              <a:t>Príklady Praktických aplikácií UAV</a:t>
            </a:r>
          </a:p>
          <a:p>
            <a:pPr marL="342900" indent="-342900">
              <a:buFontTx/>
              <a:buChar char="-"/>
            </a:pPr>
            <a:r>
              <a:rPr lang="sk-SK" sz="3200" dirty="0" smtClean="0"/>
              <a:t>Bezpečná prevádzka </a:t>
            </a:r>
          </a:p>
          <a:p>
            <a:pPr marL="342900" indent="-342900">
              <a:buFontTx/>
              <a:buChar char="-"/>
            </a:pPr>
            <a:r>
              <a:rPr lang="sk-SK" sz="3200" dirty="0" smtClean="0"/>
              <a:t>Je </a:t>
            </a:r>
            <a:r>
              <a:rPr lang="sk-SK" sz="3200" dirty="0" err="1" smtClean="0"/>
              <a:t>dron</a:t>
            </a:r>
            <a:r>
              <a:rPr lang="sk-SK" sz="3200" dirty="0" smtClean="0"/>
              <a:t> skutočnou hrozbou?  </a:t>
            </a:r>
          </a:p>
          <a:p>
            <a:pPr marL="342900" indent="-342900">
              <a:buFontTx/>
              <a:buChar char="-"/>
            </a:pPr>
            <a:endParaRPr lang="sk-SK" cap="all" spc="200" dirty="0" smtClean="0">
              <a:solidFill>
                <a:schemeClr val="tx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6283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 txBox="1">
            <a:spLocks/>
          </p:cNvSpPr>
          <p:nvPr/>
        </p:nvSpPr>
        <p:spPr>
          <a:xfrm>
            <a:off x="432913" y="341132"/>
            <a:ext cx="10993546" cy="544317"/>
          </a:xfrm>
          <a:prstGeom prst="rect">
            <a:avLst/>
          </a:prstGeom>
        </p:spPr>
        <p:txBody>
          <a:bodyPr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sz="2800" b="1" cap="all" spc="200" dirty="0" smtClean="0">
                <a:solidFill>
                  <a:schemeClr val="tx2"/>
                </a:solidFill>
                <a:latin typeface="+mj-lt"/>
              </a:rPr>
              <a:t>Monitoring oblasti </a:t>
            </a:r>
            <a:endParaRPr lang="sk-SK" sz="2800" b="1" cap="all" spc="20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3" name="Subtitle 1"/>
          <p:cNvSpPr txBox="1">
            <a:spLocks/>
          </p:cNvSpPr>
          <p:nvPr/>
        </p:nvSpPr>
        <p:spPr>
          <a:xfrm>
            <a:off x="319702" y="1747598"/>
            <a:ext cx="10993546" cy="49144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None/>
              <a:defRPr sz="2400" kern="1200" cap="all" spc="20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Tx/>
              <a:buChar char="-"/>
            </a:pPr>
            <a:endParaRPr lang="sk-SK" dirty="0" smtClean="0"/>
          </a:p>
          <a:p>
            <a:pPr marL="342900" indent="-342900">
              <a:buFontTx/>
              <a:buChar char="-"/>
            </a:pPr>
            <a:r>
              <a:rPr lang="sk-SK" dirty="0" smtClean="0"/>
              <a:t>Monitorovanie verejných zhromaždísk </a:t>
            </a:r>
          </a:p>
          <a:p>
            <a:pPr marL="342900" indent="-342900">
              <a:buFontTx/>
              <a:buChar char="-"/>
            </a:pPr>
            <a:r>
              <a:rPr lang="sk-SK" dirty="0" smtClean="0"/>
              <a:t>Monitorovanie dopravnej situácie</a:t>
            </a:r>
          </a:p>
          <a:p>
            <a:pPr marL="342900" indent="-342900">
              <a:buFontTx/>
              <a:buChar char="-"/>
            </a:pPr>
            <a:r>
              <a:rPr lang="sk-SK" dirty="0" smtClean="0"/>
              <a:t>Zber dát  počas zásahu </a:t>
            </a:r>
            <a:endParaRPr lang="sk-SK" dirty="0" smtClean="0"/>
          </a:p>
          <a:p>
            <a:pPr marL="342900" indent="-342900">
              <a:buFontTx/>
              <a:buChar char="-"/>
            </a:pPr>
            <a:r>
              <a:rPr lang="sk-SK" dirty="0" smtClean="0"/>
              <a:t>Sledovanie dopravných priestupkov </a:t>
            </a:r>
          </a:p>
          <a:p>
            <a:pPr marL="342900" indent="-342900">
              <a:buFontTx/>
              <a:buChar char="-"/>
            </a:pPr>
            <a:r>
              <a:rPr lang="sk-SK" dirty="0" smtClean="0"/>
              <a:t>Odhaľovanie nelegálnych prekročení štátnej hranice</a:t>
            </a:r>
          </a:p>
          <a:p>
            <a:pPr marL="342900" indent="-342900">
              <a:buFontTx/>
              <a:buChar char="-"/>
            </a:pPr>
            <a:r>
              <a:rPr lang="sk-SK" dirty="0" smtClean="0"/>
              <a:t>Vyhľadávanie osôb prenášajúcich nelegálne látky na festival</a:t>
            </a:r>
          </a:p>
          <a:p>
            <a:pPr marL="342900" indent="-342900">
              <a:buFontTx/>
              <a:buChar char="-"/>
            </a:pPr>
            <a:r>
              <a:rPr lang="sk-SK" dirty="0" smtClean="0"/>
              <a:t>Sledovanie pytliakov a ľudí poškodzujúcich životné prostredie </a:t>
            </a:r>
          </a:p>
          <a:p>
            <a:pPr marL="342900" indent="-342900">
              <a:buFontTx/>
              <a:buChar char="-"/>
            </a:pPr>
            <a:endParaRPr lang="sk-SK" dirty="0" smtClean="0"/>
          </a:p>
          <a:p>
            <a:pPr marL="342900" indent="-342900">
              <a:buFontTx/>
              <a:buChar char="-"/>
            </a:pPr>
            <a:endParaRPr lang="sk-SK" dirty="0" smtClean="0"/>
          </a:p>
          <a:p>
            <a:pPr marL="342900" indent="-342900">
              <a:buFontTx/>
              <a:buChar char="-"/>
            </a:pPr>
            <a:endParaRPr lang="sk-SK" dirty="0" smtClean="0"/>
          </a:p>
        </p:txBody>
      </p:sp>
      <p:pic>
        <p:nvPicPr>
          <p:cNvPr id="1026" name="Picture 2" descr="Ã½sledok vyhÄ¾adÃ¡vania obrÃ¡zkov pre dopyt drone zoom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83000"/>
                    </a14:imgEffect>
                    <a14:imgEffect>
                      <a14:brightnessContrast brigh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7647" y="389550"/>
            <a:ext cx="4235357" cy="2716095"/>
          </a:xfrm>
          <a:prstGeom prst="rect">
            <a:avLst/>
          </a:prstGeom>
          <a:noFill/>
          <a:effectLst>
            <a:softEdge rad="254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0829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 txBox="1">
            <a:spLocks/>
          </p:cNvSpPr>
          <p:nvPr/>
        </p:nvSpPr>
        <p:spPr>
          <a:xfrm>
            <a:off x="554834" y="341132"/>
            <a:ext cx="10993546" cy="544317"/>
          </a:xfrm>
          <a:prstGeom prst="rect">
            <a:avLst/>
          </a:prstGeom>
        </p:spPr>
        <p:txBody>
          <a:bodyPr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sz="2800" b="1" cap="all" spc="200" dirty="0" smtClean="0">
                <a:solidFill>
                  <a:schemeClr val="tx2"/>
                </a:solidFill>
                <a:latin typeface="+mj-lt"/>
              </a:rPr>
              <a:t>Digitalizácia miesta dopravnej nehody</a:t>
            </a:r>
            <a:endParaRPr lang="sk-SK" sz="2800" b="1" cap="all" spc="20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3" name="Subtitle 1"/>
          <p:cNvSpPr txBox="1">
            <a:spLocks/>
          </p:cNvSpPr>
          <p:nvPr/>
        </p:nvSpPr>
        <p:spPr>
          <a:xfrm>
            <a:off x="432913" y="1294752"/>
            <a:ext cx="10993546" cy="49144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None/>
              <a:defRPr sz="2400" kern="1200" cap="all" spc="20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Tx/>
              <a:buChar char="-"/>
            </a:pPr>
            <a:r>
              <a:rPr lang="sk-SK" dirty="0" smtClean="0"/>
              <a:t>Zachytenie veľkej plochy až 30 Ha na jeden let </a:t>
            </a:r>
            <a:endParaRPr lang="sk-SK" dirty="0" smtClean="0"/>
          </a:p>
          <a:p>
            <a:pPr marL="342900" indent="-342900">
              <a:buFontTx/>
              <a:buChar char="-"/>
            </a:pPr>
            <a:r>
              <a:rPr lang="sk-SK" dirty="0" smtClean="0"/>
              <a:t>Presn</a:t>
            </a:r>
            <a:r>
              <a:rPr lang="sk-SK" dirty="0" smtClean="0"/>
              <a:t>ý </a:t>
            </a:r>
            <a:r>
              <a:rPr lang="sk-SK" dirty="0" err="1" smtClean="0"/>
              <a:t>fotorealistický</a:t>
            </a:r>
            <a:r>
              <a:rPr lang="sk-SK" dirty="0" smtClean="0"/>
              <a:t> 3D model </a:t>
            </a:r>
            <a:endParaRPr lang="sk-SK" dirty="0"/>
          </a:p>
          <a:p>
            <a:pPr marL="342900" indent="-342900">
              <a:buFontTx/>
              <a:buChar char="-"/>
            </a:pPr>
            <a:r>
              <a:rPr lang="sk-SK" dirty="0" smtClean="0"/>
              <a:t>Celá lokalita je zachytená v presnej mierke (presnosť až 2cm)</a:t>
            </a:r>
          </a:p>
          <a:p>
            <a:pPr marL="342900" indent="-342900">
              <a:buFontTx/>
              <a:buChar char="-"/>
            </a:pPr>
            <a:r>
              <a:rPr lang="sk-SK" dirty="0" smtClean="0"/>
              <a:t>Zaznamenanie všetkých detailov po celej ploche</a:t>
            </a:r>
          </a:p>
          <a:p>
            <a:pPr marL="342900" indent="-342900">
              <a:buFontTx/>
              <a:buChar char="-"/>
            </a:pPr>
            <a:r>
              <a:rPr lang="sk-SK" dirty="0" smtClean="0"/>
              <a:t>Získanie dáv v priebehu pár minút </a:t>
            </a:r>
            <a:endParaRPr lang="sk-SK" dirty="0" smtClean="0"/>
          </a:p>
          <a:p>
            <a:pPr marL="342900" indent="-342900">
              <a:buFontTx/>
              <a:buChar char="-"/>
            </a:pPr>
            <a:endParaRPr lang="sk-SK" dirty="0" smtClean="0"/>
          </a:p>
        </p:txBody>
      </p:sp>
      <p:pic>
        <p:nvPicPr>
          <p:cNvPr id="3074" name="Picture 2" descr="https://cdn-images-1.medium.com/max/1400/1*cgxWABF6-aNBIcj-BqT1pw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605" y="4432663"/>
            <a:ext cx="3712573" cy="1707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Ã½sledok vyhÄ¾adÃ¡vania obrÃ¡zkov pre dopyt car crash 3d dron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8195" y="4421194"/>
            <a:ext cx="3099699" cy="1719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cdn-images-1.medium.com/max/800/1*N1q5G5bU6UpfV_VFabBrkw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4911" y="2835299"/>
            <a:ext cx="2855056" cy="3171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9070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 txBox="1">
            <a:spLocks/>
          </p:cNvSpPr>
          <p:nvPr/>
        </p:nvSpPr>
        <p:spPr>
          <a:xfrm>
            <a:off x="432913" y="341132"/>
            <a:ext cx="10993546" cy="544317"/>
          </a:xfrm>
          <a:prstGeom prst="rect">
            <a:avLst/>
          </a:prstGeom>
        </p:spPr>
        <p:txBody>
          <a:bodyPr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sz="2800" b="1" cap="all" spc="200" dirty="0" smtClean="0">
                <a:solidFill>
                  <a:schemeClr val="tx2"/>
                </a:solidFill>
                <a:latin typeface="+mj-lt"/>
              </a:rPr>
              <a:t>Vyhľadávanie  stratených osôb </a:t>
            </a:r>
            <a:endParaRPr lang="sk-SK" sz="2800" b="1" cap="all" spc="20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3" name="Subtitle 1"/>
          <p:cNvSpPr txBox="1">
            <a:spLocks/>
          </p:cNvSpPr>
          <p:nvPr/>
        </p:nvSpPr>
        <p:spPr>
          <a:xfrm>
            <a:off x="290075" y="613290"/>
            <a:ext cx="10993546" cy="49144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None/>
              <a:defRPr sz="2400" kern="1200" cap="all" spc="20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Tx/>
              <a:buChar char="-"/>
            </a:pPr>
            <a:endParaRPr lang="sk-SK" dirty="0" smtClean="0"/>
          </a:p>
          <a:p>
            <a:pPr marL="342900" indent="-342900">
              <a:buFontTx/>
              <a:buChar char="-"/>
            </a:pPr>
            <a:r>
              <a:rPr lang="sk-SK" dirty="0" smtClean="0"/>
              <a:t>Hľadanie v nedostupných oblastiach</a:t>
            </a:r>
          </a:p>
          <a:p>
            <a:pPr marL="342900" indent="-342900">
              <a:buFontTx/>
              <a:buChar char="-"/>
            </a:pPr>
            <a:r>
              <a:rPr lang="sk-SK" dirty="0" smtClean="0"/>
              <a:t>Vyhľadávanie za </a:t>
            </a:r>
            <a:r>
              <a:rPr lang="sk-SK" smtClean="0"/>
              <a:t>pomoci termo-kamery</a:t>
            </a:r>
            <a:r>
              <a:rPr lang="sk-SK" smtClean="0"/>
              <a:t> </a:t>
            </a:r>
            <a:endParaRPr lang="sk-SK" dirty="0" smtClean="0"/>
          </a:p>
          <a:p>
            <a:pPr marL="342900" indent="-342900">
              <a:buFontTx/>
              <a:buChar char="-"/>
            </a:pPr>
            <a:r>
              <a:rPr lang="sk-SK" dirty="0" smtClean="0"/>
              <a:t>Možnosť komunikácie s danou osobou</a:t>
            </a:r>
            <a:endParaRPr lang="sk-SK" dirty="0" smtClean="0"/>
          </a:p>
          <a:p>
            <a:pPr marL="342900" indent="-342900">
              <a:buFontTx/>
              <a:buChar char="-"/>
            </a:pPr>
            <a:r>
              <a:rPr lang="sk-SK" dirty="0" smtClean="0"/>
              <a:t>Dolet bežného </a:t>
            </a:r>
            <a:r>
              <a:rPr lang="sk-SK" dirty="0" err="1" smtClean="0"/>
              <a:t>dronu</a:t>
            </a:r>
            <a:r>
              <a:rPr lang="sk-SK" dirty="0" smtClean="0"/>
              <a:t> až 7 km s plným prenosom signálu </a:t>
            </a:r>
            <a:endParaRPr lang="sk-SK" dirty="0" smtClean="0"/>
          </a:p>
          <a:p>
            <a:pPr marL="342900" indent="-342900">
              <a:buFontTx/>
              <a:buChar char="-"/>
            </a:pPr>
            <a:endParaRPr lang="sk-SK" dirty="0" smtClean="0"/>
          </a:p>
          <a:p>
            <a:pPr marL="342900" indent="-342900">
              <a:buFontTx/>
              <a:buChar char="-"/>
            </a:pPr>
            <a:endParaRPr lang="sk-SK" dirty="0" smtClean="0"/>
          </a:p>
          <a:p>
            <a:pPr marL="342900" indent="-342900">
              <a:buFontTx/>
              <a:buChar char="-"/>
            </a:pPr>
            <a:endParaRPr lang="sk-SK" dirty="0" smtClean="0"/>
          </a:p>
        </p:txBody>
      </p:sp>
      <p:pic>
        <p:nvPicPr>
          <p:cNvPr id="7" name="Picture 6" descr="Ã½sledok vyhÄ¾adÃ¡vania obrÃ¡zkov pre dopyt drone infrared camer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2413" y="3719617"/>
            <a:ext cx="4454435" cy="2472211"/>
          </a:xfrm>
          <a:prstGeom prst="rect">
            <a:avLst/>
          </a:prstGeom>
          <a:noFill/>
          <a:effectLst>
            <a:softEdge rad="381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Ã½sledok vyhÄ¾adÃ¡vania obrÃ¡zkov pre dopyt drone infrared camer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4347" y="3719617"/>
            <a:ext cx="3321775" cy="2472211"/>
          </a:xfrm>
          <a:prstGeom prst="rect">
            <a:avLst/>
          </a:prstGeom>
          <a:noFill/>
          <a:effectLst>
            <a:softEdge rad="381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6344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 txBox="1">
            <a:spLocks/>
          </p:cNvSpPr>
          <p:nvPr/>
        </p:nvSpPr>
        <p:spPr>
          <a:xfrm>
            <a:off x="2726409" y="341132"/>
            <a:ext cx="10993546" cy="544317"/>
          </a:xfrm>
          <a:prstGeom prst="rect">
            <a:avLst/>
          </a:prstGeom>
        </p:spPr>
        <p:txBody>
          <a:bodyPr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sz="2800" b="1" cap="all" spc="200" smtClean="0">
                <a:solidFill>
                  <a:schemeClr val="tx2"/>
                </a:solidFill>
                <a:latin typeface="+mj-lt"/>
              </a:rPr>
              <a:t>AKÝ DRON ZVÁDNE TIETO APLIKÁCIE ? </a:t>
            </a:r>
            <a:endParaRPr lang="sk-SK" sz="2800" b="1" cap="all" spc="200" dirty="0">
              <a:solidFill>
                <a:schemeClr val="tx2"/>
              </a:solidFill>
              <a:latin typeface="+mj-lt"/>
            </a:endParaRPr>
          </a:p>
        </p:txBody>
      </p:sp>
      <p:pic>
        <p:nvPicPr>
          <p:cNvPr id="12290" name="Picture 2" descr="Ã½sledok vyhÄ¾adÃ¡vania obrÃ¡zkov pre dopyt mavic 2 dual enterpri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7780" y="885449"/>
            <a:ext cx="8423811" cy="4600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080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 txBox="1">
            <a:spLocks/>
          </p:cNvSpPr>
          <p:nvPr/>
        </p:nvSpPr>
        <p:spPr>
          <a:xfrm>
            <a:off x="673798" y="490466"/>
            <a:ext cx="10993546" cy="544317"/>
          </a:xfrm>
          <a:prstGeom prst="rect">
            <a:avLst/>
          </a:prstGeom>
        </p:spPr>
        <p:txBody>
          <a:bodyPr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sz="2800" b="1" cap="all" spc="200" dirty="0" smtClean="0">
                <a:solidFill>
                  <a:schemeClr val="tx2"/>
                </a:solidFill>
                <a:latin typeface="+mj-lt"/>
              </a:rPr>
              <a:t>Zásah proti narušiteľovi </a:t>
            </a:r>
            <a:endParaRPr lang="sk-SK" sz="2800" b="1" cap="all" spc="20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13" name="Subtitle 1"/>
          <p:cNvSpPr txBox="1">
            <a:spLocks/>
          </p:cNvSpPr>
          <p:nvPr/>
        </p:nvSpPr>
        <p:spPr>
          <a:xfrm>
            <a:off x="673798" y="1362284"/>
            <a:ext cx="10993546" cy="49144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None/>
              <a:defRPr sz="2400" kern="1200" cap="all" spc="20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Tx/>
              <a:buChar char="-"/>
            </a:pPr>
            <a:r>
              <a:rPr lang="sk-SK" dirty="0" smtClean="0"/>
              <a:t>Označenie narušiteľa farebným projektilom </a:t>
            </a:r>
          </a:p>
          <a:p>
            <a:pPr marL="342900" indent="-342900">
              <a:buFontTx/>
              <a:buChar char="-"/>
            </a:pPr>
            <a:r>
              <a:rPr lang="sk-SK" dirty="0" smtClean="0"/>
              <a:t>Eliminácia za pomoci obranného plynu </a:t>
            </a:r>
          </a:p>
          <a:p>
            <a:pPr marL="342900" indent="-342900">
              <a:buFontTx/>
              <a:buChar char="-"/>
            </a:pPr>
            <a:r>
              <a:rPr lang="sk-SK" dirty="0" smtClean="0"/>
              <a:t>Zneškodnenie útočníka </a:t>
            </a:r>
            <a:r>
              <a:rPr lang="sk-SK" dirty="0" err="1" smtClean="0"/>
              <a:t>taeserom</a:t>
            </a:r>
            <a:endParaRPr lang="sk-SK" dirty="0" smtClean="0"/>
          </a:p>
          <a:p>
            <a:pPr marL="342900" indent="-342900">
              <a:buFontTx/>
              <a:buChar char="-"/>
            </a:pPr>
            <a:endParaRPr lang="sk-SK" dirty="0" smtClean="0"/>
          </a:p>
          <a:p>
            <a:pPr marL="342900" indent="-342900">
              <a:buFontTx/>
              <a:buChar char="-"/>
            </a:pPr>
            <a:endParaRPr lang="sk-SK" dirty="0" smtClean="0"/>
          </a:p>
          <a:p>
            <a:pPr marL="342900" indent="-342900">
              <a:buFontTx/>
              <a:buChar char="-"/>
            </a:pPr>
            <a:endParaRPr lang="sk-SK" dirty="0"/>
          </a:p>
          <a:p>
            <a:pPr marL="342900" indent="-342900">
              <a:buFontTx/>
              <a:buChar char="-"/>
            </a:pPr>
            <a:endParaRPr lang="sk-SK" dirty="0" smtClean="0"/>
          </a:p>
        </p:txBody>
      </p:sp>
      <p:sp>
        <p:nvSpPr>
          <p:cNvPr id="4" name="AutoShape 4" descr="Ã½sledok vyhÄ¾adÃ¡vania obrÃ¡zkov pre dopyt gas detection drone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k-SK"/>
          </a:p>
        </p:txBody>
      </p:sp>
      <p:pic>
        <p:nvPicPr>
          <p:cNvPr id="17410" name="Picture 2" descr="Ã½sledok vyhÄ¾adÃ¡vania obrÃ¡zkov pre dopyt drone pepper spra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8685" y="3312827"/>
            <a:ext cx="4563771" cy="2563318"/>
          </a:xfrm>
          <a:prstGeom prst="rect">
            <a:avLst/>
          </a:prstGeom>
          <a:noFill/>
          <a:effectLst>
            <a:softEdge rad="381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6258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 txBox="1">
            <a:spLocks/>
          </p:cNvSpPr>
          <p:nvPr/>
        </p:nvSpPr>
        <p:spPr>
          <a:xfrm>
            <a:off x="1048552" y="730876"/>
            <a:ext cx="10993546" cy="544317"/>
          </a:xfrm>
          <a:prstGeom prst="rect">
            <a:avLst/>
          </a:prstGeom>
        </p:spPr>
        <p:txBody>
          <a:bodyPr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sz="2800" b="1" cap="all" spc="200" dirty="0" smtClean="0">
                <a:solidFill>
                  <a:schemeClr val="tx2"/>
                </a:solidFill>
                <a:latin typeface="+mj-lt"/>
              </a:rPr>
              <a:t>MONITORING RADIÁCIE </a:t>
            </a:r>
            <a:endParaRPr lang="sk-SK" sz="2800" b="1" cap="all" spc="20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13" name="Subtitle 1"/>
          <p:cNvSpPr txBox="1">
            <a:spLocks/>
          </p:cNvSpPr>
          <p:nvPr/>
        </p:nvSpPr>
        <p:spPr>
          <a:xfrm>
            <a:off x="492873" y="3549962"/>
            <a:ext cx="10993546" cy="49144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None/>
              <a:defRPr sz="2400" kern="1200" cap="all" spc="20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Tx/>
              <a:buChar char="-"/>
            </a:pPr>
            <a:r>
              <a:rPr lang="sk-SK" dirty="0" smtClean="0"/>
              <a:t>ZARIADENIE JE SCHOPNÉ AUTONÓMNEJ FUNKCIE </a:t>
            </a:r>
          </a:p>
          <a:p>
            <a:pPr marL="342900" indent="-342900">
              <a:buFontTx/>
              <a:buChar char="-"/>
            </a:pPr>
            <a:r>
              <a:rPr lang="sk-SK" dirty="0"/>
              <a:t>MERANIE RADIÁCIE NA DIAĽKU – DOLET ZARIADENIA AŽ 30 KM </a:t>
            </a:r>
            <a:endParaRPr lang="sk-SK" dirty="0" smtClean="0"/>
          </a:p>
          <a:p>
            <a:pPr marL="342900" indent="-342900">
              <a:buFontTx/>
              <a:buChar char="-"/>
            </a:pPr>
            <a:r>
              <a:rPr lang="sk-SK" dirty="0" smtClean="0"/>
              <a:t>UAV JE PRIPRAVENÉ NA PREVZÁDZKU AJ POČAS MIMORIADNÝCH UDALOSTÍ</a:t>
            </a:r>
          </a:p>
          <a:p>
            <a:pPr marL="342900" indent="-342900">
              <a:buFontTx/>
              <a:buChar char="-"/>
            </a:pPr>
            <a:r>
              <a:rPr lang="sk-SK" dirty="0" smtClean="0"/>
              <a:t>AUTOMATICKÁ TVORBA </a:t>
            </a:r>
            <a:r>
              <a:rPr lang="sk-SK" dirty="0"/>
              <a:t>RADIAČNÝCH MÁP </a:t>
            </a:r>
          </a:p>
          <a:p>
            <a:pPr marL="342900" indent="-342900">
              <a:buFontTx/>
              <a:buChar char="-"/>
            </a:pPr>
            <a:endParaRPr lang="sk-SK" dirty="0" smtClean="0"/>
          </a:p>
          <a:p>
            <a:pPr marL="342900" indent="-342900">
              <a:buFontTx/>
              <a:buChar char="-"/>
            </a:pPr>
            <a:endParaRPr lang="sk-SK" dirty="0" smtClean="0"/>
          </a:p>
          <a:p>
            <a:pPr marL="342900" indent="-342900">
              <a:buFontTx/>
              <a:buChar char="-"/>
            </a:pPr>
            <a:endParaRPr lang="sk-SK" dirty="0"/>
          </a:p>
          <a:p>
            <a:pPr marL="342900" indent="-342900">
              <a:buFontTx/>
              <a:buChar char="-"/>
            </a:pPr>
            <a:endParaRPr lang="sk-SK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9660" y="190565"/>
            <a:ext cx="3902438" cy="3596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8606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 txBox="1">
            <a:spLocks/>
          </p:cNvSpPr>
          <p:nvPr/>
        </p:nvSpPr>
        <p:spPr>
          <a:xfrm>
            <a:off x="1048552" y="730876"/>
            <a:ext cx="10993546" cy="544317"/>
          </a:xfrm>
          <a:prstGeom prst="rect">
            <a:avLst/>
          </a:prstGeom>
        </p:spPr>
        <p:txBody>
          <a:bodyPr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sz="2800" b="1" cap="all" spc="200" dirty="0" smtClean="0">
                <a:solidFill>
                  <a:schemeClr val="tx2"/>
                </a:solidFill>
                <a:latin typeface="+mj-lt"/>
              </a:rPr>
              <a:t>Detekcia mín a nebezpečných plynov </a:t>
            </a:r>
            <a:endParaRPr lang="sk-SK" sz="2800" b="1" cap="all" spc="20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13" name="Subtitle 1"/>
          <p:cNvSpPr txBox="1">
            <a:spLocks/>
          </p:cNvSpPr>
          <p:nvPr/>
        </p:nvSpPr>
        <p:spPr>
          <a:xfrm>
            <a:off x="402932" y="1602126"/>
            <a:ext cx="10993546" cy="49144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None/>
              <a:defRPr sz="2400" kern="1200" cap="all" spc="20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Tx/>
              <a:buChar char="-"/>
            </a:pPr>
            <a:r>
              <a:rPr lang="sk-SK" dirty="0" smtClean="0"/>
              <a:t>Let je vykonaný na diaľku bez rizika </a:t>
            </a:r>
          </a:p>
          <a:p>
            <a:pPr marL="342900" indent="-342900">
              <a:buFontTx/>
              <a:buChar char="-"/>
            </a:pPr>
            <a:r>
              <a:rPr lang="sk-SK" dirty="0" smtClean="0"/>
              <a:t>S UAV je možné </a:t>
            </a:r>
            <a:r>
              <a:rPr lang="sk-SK" dirty="0" err="1" smtClean="0"/>
              <a:t>detekovať</a:t>
            </a:r>
            <a:r>
              <a:rPr lang="sk-SK" dirty="0" smtClean="0"/>
              <a:t> míny, bomby pod povrchom, nebezpečné plyny </a:t>
            </a:r>
          </a:p>
          <a:p>
            <a:pPr marL="342900" indent="-342900">
              <a:buFontTx/>
              <a:buChar char="-"/>
            </a:pPr>
            <a:endParaRPr lang="sk-SK" dirty="0" smtClean="0"/>
          </a:p>
          <a:p>
            <a:pPr marL="342900" indent="-342900">
              <a:buFontTx/>
              <a:buChar char="-"/>
            </a:pPr>
            <a:endParaRPr lang="sk-SK" dirty="0" smtClean="0"/>
          </a:p>
          <a:p>
            <a:pPr marL="342900" indent="-342900">
              <a:buFontTx/>
              <a:buChar char="-"/>
            </a:pPr>
            <a:endParaRPr lang="sk-SK" dirty="0"/>
          </a:p>
          <a:p>
            <a:pPr marL="342900" indent="-342900">
              <a:buFontTx/>
              <a:buChar char="-"/>
            </a:pPr>
            <a:endParaRPr lang="sk-SK" dirty="0" smtClean="0"/>
          </a:p>
        </p:txBody>
      </p:sp>
      <p:sp>
        <p:nvSpPr>
          <p:cNvPr id="4" name="AutoShape 4" descr="Ã½sledok vyhÄ¾adÃ¡vania obrÃ¡zkov pre dopyt gas detection drone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k-SK"/>
          </a:p>
        </p:txBody>
      </p:sp>
      <p:pic>
        <p:nvPicPr>
          <p:cNvPr id="16392" name="Picture 8" descr="Ã½sledok vyhÄ¾adÃ¡vania obrÃ¡zkov pre dopyt gas detection dron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2039" y="2774826"/>
            <a:ext cx="6671561" cy="3191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4038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trospect">
  <a:themeElements>
    <a:clrScheme name="Retrospect">
      <a:dk1>
        <a:sysClr val="windowText" lastClr="000000"/>
      </a:dk1>
      <a:lt1>
        <a:sysClr val="window" lastClr="FFFFFF"/>
      </a:lt1>
      <a:dk2>
        <a:srgbClr val="344068"/>
      </a:dk2>
      <a:lt2>
        <a:srgbClr val="D9E0E6"/>
      </a:lt2>
      <a:accent1>
        <a:srgbClr val="1CADE4"/>
      </a:accent1>
      <a:accent2>
        <a:srgbClr val="2683C6"/>
      </a:accent2>
      <a:accent3>
        <a:srgbClr val="28C4CC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9CC26709-368C-4D72-9060-94E5B3FF3CD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909</TotalTime>
  <Words>349</Words>
  <Application>Microsoft Macintosh PowerPoint</Application>
  <PresentationFormat>Widescreen</PresentationFormat>
  <Paragraphs>84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Calibri</vt:lpstr>
      <vt:lpstr>Calibri Light</vt:lpstr>
      <vt:lpstr>Wingdings 2</vt:lpstr>
      <vt:lpstr>Arial</vt:lpstr>
      <vt:lpstr>Retrospect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15.0025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Juraj Dudáš</dc:creator>
  <cp:lastModifiedBy>Juraj Dudáš</cp:lastModifiedBy>
  <cp:revision>42</cp:revision>
  <dcterms:created xsi:type="dcterms:W3CDTF">2018-11-22T20:52:31Z</dcterms:created>
  <dcterms:modified xsi:type="dcterms:W3CDTF">2019-05-02T05:03:04Z</dcterms:modified>
</cp:coreProperties>
</file>