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20"/>
  </p:notesMasterIdLst>
  <p:handoutMasterIdLst>
    <p:handoutMasterId r:id="rId21"/>
  </p:handoutMasterIdLst>
  <p:sldIdLst>
    <p:sldId id="335" r:id="rId2"/>
    <p:sldId id="324" r:id="rId3"/>
    <p:sldId id="262" r:id="rId4"/>
    <p:sldId id="353" r:id="rId5"/>
    <p:sldId id="311" r:id="rId6"/>
    <p:sldId id="349" r:id="rId7"/>
    <p:sldId id="343" r:id="rId8"/>
    <p:sldId id="331" r:id="rId9"/>
    <p:sldId id="342" r:id="rId10"/>
    <p:sldId id="354" r:id="rId11"/>
    <p:sldId id="350" r:id="rId12"/>
    <p:sldId id="340" r:id="rId13"/>
    <p:sldId id="341" r:id="rId14"/>
    <p:sldId id="346" r:id="rId15"/>
    <p:sldId id="352" r:id="rId16"/>
    <p:sldId id="347" r:id="rId17"/>
    <p:sldId id="348" r:id="rId18"/>
    <p:sldId id="355" r:id="rId19"/>
  </p:sldIdLst>
  <p:sldSz cx="12192000" cy="6858000"/>
  <p:notesSz cx="9296400" cy="70104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gi" initials="A" lastIdx="2" clrIdx="0">
    <p:extLst>
      <p:ext uri="{19B8F6BF-5375-455C-9EA6-DF929625EA0E}">
        <p15:presenceInfo xmlns:p15="http://schemas.microsoft.com/office/powerpoint/2012/main" userId="Ang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61" autoAdjust="0"/>
    <p:restoredTop sz="94660"/>
  </p:normalViewPr>
  <p:slideViewPr>
    <p:cSldViewPr snapToGrid="0">
      <p:cViewPr varScale="1">
        <p:scale>
          <a:sx n="63" d="100"/>
          <a:sy n="63" d="100"/>
        </p:scale>
        <p:origin x="78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hlavičku 1"/>
          <p:cNvSpPr>
            <a:spLocks noGrp="1"/>
          </p:cNvSpPr>
          <p:nvPr>
            <p:ph type="hdr" sz="quarter"/>
          </p:nvPr>
        </p:nvSpPr>
        <p:spPr>
          <a:xfrm>
            <a:off x="0" y="1"/>
            <a:ext cx="4028440" cy="351737"/>
          </a:xfrm>
          <a:prstGeom prst="rect">
            <a:avLst/>
          </a:prstGeom>
        </p:spPr>
        <p:txBody>
          <a:bodyPr vert="horz" lIns="93177" tIns="46589" rIns="93177" bIns="46589" rtlCol="0"/>
          <a:lstStyle>
            <a:lvl1pPr algn="l">
              <a:defRPr sz="1200"/>
            </a:lvl1pPr>
          </a:lstStyle>
          <a:p>
            <a:endParaRPr lang="sk-SK"/>
          </a:p>
        </p:txBody>
      </p:sp>
      <p:sp>
        <p:nvSpPr>
          <p:cNvPr id="3" name="Zástupný objekt pre dátum 2"/>
          <p:cNvSpPr>
            <a:spLocks noGrp="1"/>
          </p:cNvSpPr>
          <p:nvPr>
            <p:ph type="dt" sz="quarter" idx="1"/>
          </p:nvPr>
        </p:nvSpPr>
        <p:spPr>
          <a:xfrm>
            <a:off x="5265809" y="1"/>
            <a:ext cx="4028440" cy="351737"/>
          </a:xfrm>
          <a:prstGeom prst="rect">
            <a:avLst/>
          </a:prstGeom>
        </p:spPr>
        <p:txBody>
          <a:bodyPr vert="horz" lIns="93177" tIns="46589" rIns="93177" bIns="46589" rtlCol="0"/>
          <a:lstStyle>
            <a:lvl1pPr algn="r">
              <a:defRPr sz="1200"/>
            </a:lvl1pPr>
          </a:lstStyle>
          <a:p>
            <a:fld id="{FC128255-6DA7-4548-A7E9-A6273C799C0A}" type="datetimeFigureOut">
              <a:rPr lang="sk-SK" smtClean="0"/>
              <a:t>2. 5. 2019</a:t>
            </a:fld>
            <a:endParaRPr lang="sk-SK"/>
          </a:p>
        </p:txBody>
      </p:sp>
      <p:sp>
        <p:nvSpPr>
          <p:cNvPr id="4" name="Zástupný objekt pre pätu 3"/>
          <p:cNvSpPr>
            <a:spLocks noGrp="1"/>
          </p:cNvSpPr>
          <p:nvPr>
            <p:ph type="ftr" sz="quarter" idx="2"/>
          </p:nvPr>
        </p:nvSpPr>
        <p:spPr>
          <a:xfrm>
            <a:off x="0" y="6658664"/>
            <a:ext cx="4028440" cy="351736"/>
          </a:xfrm>
          <a:prstGeom prst="rect">
            <a:avLst/>
          </a:prstGeom>
        </p:spPr>
        <p:txBody>
          <a:bodyPr vert="horz" lIns="93177" tIns="46589" rIns="93177" bIns="46589" rtlCol="0" anchor="b"/>
          <a:lstStyle>
            <a:lvl1pPr algn="l">
              <a:defRPr sz="1200"/>
            </a:lvl1pPr>
          </a:lstStyle>
          <a:p>
            <a:endParaRPr lang="sk-SK"/>
          </a:p>
        </p:txBody>
      </p:sp>
      <p:sp>
        <p:nvSpPr>
          <p:cNvPr id="5" name="Zástupný objekt pre číslo snímky 4"/>
          <p:cNvSpPr>
            <a:spLocks noGrp="1"/>
          </p:cNvSpPr>
          <p:nvPr>
            <p:ph type="sldNum" sz="quarter" idx="3"/>
          </p:nvPr>
        </p:nvSpPr>
        <p:spPr>
          <a:xfrm>
            <a:off x="5265809" y="6658664"/>
            <a:ext cx="4028440" cy="351736"/>
          </a:xfrm>
          <a:prstGeom prst="rect">
            <a:avLst/>
          </a:prstGeom>
        </p:spPr>
        <p:txBody>
          <a:bodyPr vert="horz" lIns="93177" tIns="46589" rIns="93177" bIns="46589" rtlCol="0" anchor="b"/>
          <a:lstStyle>
            <a:lvl1pPr algn="r">
              <a:defRPr sz="1200"/>
            </a:lvl1pPr>
          </a:lstStyle>
          <a:p>
            <a:fld id="{B0AF7CCD-53C6-467C-A9AE-479D70216792}" type="slidenum">
              <a:rPr lang="sk-SK" smtClean="0"/>
              <a:t>‹#›</a:t>
            </a:fld>
            <a:endParaRPr lang="sk-SK"/>
          </a:p>
        </p:txBody>
      </p:sp>
    </p:spTree>
    <p:extLst>
      <p:ext uri="{BB962C8B-B14F-4D97-AF65-F5344CB8AC3E}">
        <p14:creationId xmlns:p14="http://schemas.microsoft.com/office/powerpoint/2010/main" val="313666467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hlavičku 1"/>
          <p:cNvSpPr>
            <a:spLocks noGrp="1"/>
          </p:cNvSpPr>
          <p:nvPr>
            <p:ph type="hdr" sz="quarter"/>
          </p:nvPr>
        </p:nvSpPr>
        <p:spPr>
          <a:xfrm>
            <a:off x="0" y="1"/>
            <a:ext cx="4028440" cy="351737"/>
          </a:xfrm>
          <a:prstGeom prst="rect">
            <a:avLst/>
          </a:prstGeom>
        </p:spPr>
        <p:txBody>
          <a:bodyPr vert="horz" lIns="93177" tIns="46589" rIns="93177" bIns="46589" rtlCol="0"/>
          <a:lstStyle>
            <a:lvl1pPr algn="l">
              <a:defRPr sz="1200"/>
            </a:lvl1pPr>
          </a:lstStyle>
          <a:p>
            <a:endParaRPr lang="sk-SK"/>
          </a:p>
        </p:txBody>
      </p:sp>
      <p:sp>
        <p:nvSpPr>
          <p:cNvPr id="3" name="Zástupný objekt pre dátum 2"/>
          <p:cNvSpPr>
            <a:spLocks noGrp="1"/>
          </p:cNvSpPr>
          <p:nvPr>
            <p:ph type="dt" idx="1"/>
          </p:nvPr>
        </p:nvSpPr>
        <p:spPr>
          <a:xfrm>
            <a:off x="5265809" y="1"/>
            <a:ext cx="4028440" cy="351737"/>
          </a:xfrm>
          <a:prstGeom prst="rect">
            <a:avLst/>
          </a:prstGeom>
        </p:spPr>
        <p:txBody>
          <a:bodyPr vert="horz" lIns="93177" tIns="46589" rIns="93177" bIns="46589" rtlCol="0"/>
          <a:lstStyle>
            <a:lvl1pPr algn="r">
              <a:defRPr sz="1200"/>
            </a:lvl1pPr>
          </a:lstStyle>
          <a:p>
            <a:fld id="{DA7888E3-DE1E-4205-B0A3-5E5550BB3ACC}" type="datetimeFigureOut">
              <a:rPr lang="sk-SK" smtClean="0"/>
              <a:t>2. 5. 2019</a:t>
            </a:fld>
            <a:endParaRPr lang="sk-SK"/>
          </a:p>
        </p:txBody>
      </p:sp>
      <p:sp>
        <p:nvSpPr>
          <p:cNvPr id="4" name="Zástupný objekt pre obrázok snímky 3"/>
          <p:cNvSpPr>
            <a:spLocks noGrp="1" noRot="1" noChangeAspect="1"/>
          </p:cNvSpPr>
          <p:nvPr>
            <p:ph type="sldImg" idx="2"/>
          </p:nvPr>
        </p:nvSpPr>
        <p:spPr>
          <a:xfrm>
            <a:off x="2546350" y="876300"/>
            <a:ext cx="4203700" cy="2365375"/>
          </a:xfrm>
          <a:prstGeom prst="rect">
            <a:avLst/>
          </a:prstGeom>
          <a:noFill/>
          <a:ln w="12700">
            <a:solidFill>
              <a:prstClr val="black"/>
            </a:solidFill>
          </a:ln>
        </p:spPr>
        <p:txBody>
          <a:bodyPr vert="horz" lIns="93177" tIns="46589" rIns="93177" bIns="46589" rtlCol="0" anchor="ctr"/>
          <a:lstStyle/>
          <a:p>
            <a:endParaRPr lang="sk-SK"/>
          </a:p>
        </p:txBody>
      </p:sp>
      <p:sp>
        <p:nvSpPr>
          <p:cNvPr id="5" name="Zástupný objekt pre poznámky 4"/>
          <p:cNvSpPr>
            <a:spLocks noGrp="1"/>
          </p:cNvSpPr>
          <p:nvPr>
            <p:ph type="body" sz="quarter" idx="3"/>
          </p:nvPr>
        </p:nvSpPr>
        <p:spPr>
          <a:xfrm>
            <a:off x="929640" y="3373754"/>
            <a:ext cx="7437120" cy="2760346"/>
          </a:xfrm>
          <a:prstGeom prst="rect">
            <a:avLst/>
          </a:prstGeom>
        </p:spPr>
        <p:txBody>
          <a:bodyPr vert="horz" lIns="93177" tIns="46589" rIns="93177" bIns="46589" rtlCol="0"/>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6" name="Zástupný objekt pre pätu 5"/>
          <p:cNvSpPr>
            <a:spLocks noGrp="1"/>
          </p:cNvSpPr>
          <p:nvPr>
            <p:ph type="ftr" sz="quarter" idx="4"/>
          </p:nvPr>
        </p:nvSpPr>
        <p:spPr>
          <a:xfrm>
            <a:off x="0" y="6658664"/>
            <a:ext cx="4028440" cy="351736"/>
          </a:xfrm>
          <a:prstGeom prst="rect">
            <a:avLst/>
          </a:prstGeom>
        </p:spPr>
        <p:txBody>
          <a:bodyPr vert="horz" lIns="93177" tIns="46589" rIns="93177" bIns="46589" rtlCol="0" anchor="b"/>
          <a:lstStyle>
            <a:lvl1pPr algn="l">
              <a:defRPr sz="1200"/>
            </a:lvl1pPr>
          </a:lstStyle>
          <a:p>
            <a:endParaRPr lang="sk-SK"/>
          </a:p>
        </p:txBody>
      </p:sp>
      <p:sp>
        <p:nvSpPr>
          <p:cNvPr id="7" name="Zástupný objekt pre číslo snímky 6"/>
          <p:cNvSpPr>
            <a:spLocks noGrp="1"/>
          </p:cNvSpPr>
          <p:nvPr>
            <p:ph type="sldNum" sz="quarter" idx="5"/>
          </p:nvPr>
        </p:nvSpPr>
        <p:spPr>
          <a:xfrm>
            <a:off x="5265809" y="6658664"/>
            <a:ext cx="4028440" cy="351736"/>
          </a:xfrm>
          <a:prstGeom prst="rect">
            <a:avLst/>
          </a:prstGeom>
        </p:spPr>
        <p:txBody>
          <a:bodyPr vert="horz" lIns="93177" tIns="46589" rIns="93177" bIns="46589" rtlCol="0" anchor="b"/>
          <a:lstStyle>
            <a:lvl1pPr algn="r">
              <a:defRPr sz="1200"/>
            </a:lvl1pPr>
          </a:lstStyle>
          <a:p>
            <a:fld id="{D96EB81E-05ED-4094-8007-27D94136964B}" type="slidenum">
              <a:rPr lang="sk-SK" smtClean="0"/>
              <a:t>‹#›</a:t>
            </a:fld>
            <a:endParaRPr lang="sk-SK"/>
          </a:p>
        </p:txBody>
      </p:sp>
    </p:spTree>
    <p:extLst>
      <p:ext uri="{BB962C8B-B14F-4D97-AF65-F5344CB8AC3E}">
        <p14:creationId xmlns:p14="http://schemas.microsoft.com/office/powerpoint/2010/main" val="1325287633"/>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most of their uses, RPAS process personal data 14. As such, RPAS are aircraft systems, which do not per se process personal data. However, as stated in the Communication15, once combined with other technologies, they offer many applications, and therefore give rise to very diverse, commercial, professional, law enforcement, intelligence, and private uses. 15. Most of the time, these technologies enable or imply the processing of personal data and therefore trigger the application of the data protection framework. For instance, many RPAS that will be introduced on the market will include a video camera device with specialised software to process the video feed. This camera device with its specialised software may well have capabilities such as high power zoom, facial recognition, behaviour profiling, movement detection, or number plate recognition.16 RPAS could also be equipped with Wi-Fi sensors, microphones</a:t>
            </a:r>
            <a:r>
              <a:rPr lang="sk-SK" dirty="0"/>
              <a:t> </a:t>
            </a:r>
            <a:r>
              <a:rPr lang="en-GB" dirty="0"/>
              <a:t>and audio recording systems, biometric sensors processing biometric data, GPS systems processing the location of the person filmed, or systems reading IP addresses of all devices located in a building over which the RPAS will fly. Embedded technologies could also include the possibility to track devices carrying RFID chips and persons/vehicles wearing them. 16. The embedded technology will thus offer the possibility to collect, record, organise, store, use, combine data allowing operators to identify persons directly or indirectly17. This identification could be done by a human operator, by automatically screening the image taken against the facial recognition programme of an existing database, by scanning to detect a smartphone and use it to identify the person, by using RFID in passports, etc. As a result, RPAS can be used to process personal data, in the meaning of Article 2(a) of Directive 95/46/EC18</a:t>
            </a:r>
            <a:r>
              <a:rPr lang="sk-SK" dirty="0"/>
              <a:t>.</a:t>
            </a:r>
          </a:p>
        </p:txBody>
      </p:sp>
      <p:sp>
        <p:nvSpPr>
          <p:cNvPr id="4" name="Header Placeholder 3"/>
          <p:cNvSpPr>
            <a:spLocks noGrp="1"/>
          </p:cNvSpPr>
          <p:nvPr>
            <p:ph type="hdr" sz="quarter"/>
          </p:nvPr>
        </p:nvSpPr>
        <p:spPr/>
        <p:txBody>
          <a:bodyPr/>
          <a:lstStyle/>
          <a:p>
            <a:endParaRPr lang="sk-SK"/>
          </a:p>
        </p:txBody>
      </p:sp>
      <p:sp>
        <p:nvSpPr>
          <p:cNvPr id="5" name="Slide Number Placeholder 4"/>
          <p:cNvSpPr>
            <a:spLocks noGrp="1"/>
          </p:cNvSpPr>
          <p:nvPr>
            <p:ph type="sldNum" sz="quarter" idx="5"/>
          </p:nvPr>
        </p:nvSpPr>
        <p:spPr/>
        <p:txBody>
          <a:bodyPr/>
          <a:lstStyle/>
          <a:p>
            <a:fld id="{D96EB81E-05ED-4094-8007-27D94136964B}" type="slidenum">
              <a:rPr lang="sk-SK" smtClean="0"/>
              <a:t>4</a:t>
            </a:fld>
            <a:endParaRPr lang="sk-SK"/>
          </a:p>
        </p:txBody>
      </p:sp>
    </p:spTree>
    <p:extLst>
      <p:ext uri="{BB962C8B-B14F-4D97-AF65-F5344CB8AC3E}">
        <p14:creationId xmlns:p14="http://schemas.microsoft.com/office/powerpoint/2010/main" val="58523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most of their uses, RPAS process personal data 14. As such, RPAS are aircraft systems, which do not per se process personal data. However, as stated in the Communication15, once combined with other technologies, they offer many applications, and therefore give rise to very diverse, commercial, professional, law enforcement, intelligence, and private uses. 15. Most of the time, these technologies enable or imply the processing of personal data and therefore trigger the application of the data protection framework. For instance, many RPAS that will be introduced on the market will include a video camera device with specialised software to process the video feed. This camera device with its specialised software may well have capabilities such as high power zoom, facial recognition, behaviour profiling, movement detection, or number plate recognition.16 RPAS could also be equipped with Wi-Fi sensors, microphones</a:t>
            </a:r>
            <a:r>
              <a:rPr lang="sk-SK" dirty="0"/>
              <a:t> </a:t>
            </a:r>
            <a:r>
              <a:rPr lang="en-GB" dirty="0"/>
              <a:t>and audio recording systems, biometric sensors processing biometric data, GPS systems processing the location of the person filmed, or systems reading IP addresses of all devices located in a building over which the RPAS will fly. Embedded technologies could also include the possibility to track devices carrying RFID chips and persons/vehicles wearing them. 16. The embedded technology will thus offer the possibility to collect, record, organise, store, use, combine data allowing operators to identify persons directly or indirectly17. This identification could be done by a human operator, by automatically screening the image taken against the facial recognition programme of an existing database, by scanning to detect a smartphone and use it to identify the person, by using RFID in passports, etc. As a result, RPAS can be used to process personal data, in the meaning of Article 2(a) of Directive 95/46/EC18</a:t>
            </a:r>
            <a:r>
              <a:rPr lang="sk-SK" dirty="0"/>
              <a:t>.</a:t>
            </a:r>
          </a:p>
        </p:txBody>
      </p:sp>
      <p:sp>
        <p:nvSpPr>
          <p:cNvPr id="4" name="Header Placeholder 3"/>
          <p:cNvSpPr>
            <a:spLocks noGrp="1"/>
          </p:cNvSpPr>
          <p:nvPr>
            <p:ph type="hdr" sz="quarter"/>
          </p:nvPr>
        </p:nvSpPr>
        <p:spPr/>
        <p:txBody>
          <a:bodyPr/>
          <a:lstStyle/>
          <a:p>
            <a:endParaRPr lang="sk-SK"/>
          </a:p>
        </p:txBody>
      </p:sp>
      <p:sp>
        <p:nvSpPr>
          <p:cNvPr id="5" name="Slide Number Placeholder 4"/>
          <p:cNvSpPr>
            <a:spLocks noGrp="1"/>
          </p:cNvSpPr>
          <p:nvPr>
            <p:ph type="sldNum" sz="quarter" idx="5"/>
          </p:nvPr>
        </p:nvSpPr>
        <p:spPr/>
        <p:txBody>
          <a:bodyPr/>
          <a:lstStyle/>
          <a:p>
            <a:fld id="{D96EB81E-05ED-4094-8007-27D94136964B}" type="slidenum">
              <a:rPr lang="sk-SK" smtClean="0"/>
              <a:t>5</a:t>
            </a:fld>
            <a:endParaRPr lang="sk-SK"/>
          </a:p>
        </p:txBody>
      </p:sp>
    </p:spTree>
    <p:extLst>
      <p:ext uri="{BB962C8B-B14F-4D97-AF65-F5344CB8AC3E}">
        <p14:creationId xmlns:p14="http://schemas.microsoft.com/office/powerpoint/2010/main" val="506654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k-SK" dirty="0"/>
          </a:p>
        </p:txBody>
      </p:sp>
      <p:sp>
        <p:nvSpPr>
          <p:cNvPr id="4" name="Header Placeholder 3"/>
          <p:cNvSpPr>
            <a:spLocks noGrp="1"/>
          </p:cNvSpPr>
          <p:nvPr>
            <p:ph type="hdr" sz="quarter"/>
          </p:nvPr>
        </p:nvSpPr>
        <p:spPr/>
        <p:txBody>
          <a:bodyPr/>
          <a:lstStyle/>
          <a:p>
            <a:endParaRPr lang="sk-SK"/>
          </a:p>
        </p:txBody>
      </p:sp>
      <p:sp>
        <p:nvSpPr>
          <p:cNvPr id="5" name="Slide Number Placeholder 4"/>
          <p:cNvSpPr>
            <a:spLocks noGrp="1"/>
          </p:cNvSpPr>
          <p:nvPr>
            <p:ph type="sldNum" sz="quarter" idx="5"/>
          </p:nvPr>
        </p:nvSpPr>
        <p:spPr/>
        <p:txBody>
          <a:bodyPr/>
          <a:lstStyle/>
          <a:p>
            <a:fld id="{D96EB81E-05ED-4094-8007-27D94136964B}" type="slidenum">
              <a:rPr lang="sk-SK" smtClean="0"/>
              <a:t>6</a:t>
            </a:fld>
            <a:endParaRPr lang="sk-SK"/>
          </a:p>
        </p:txBody>
      </p:sp>
    </p:spTree>
    <p:extLst>
      <p:ext uri="{BB962C8B-B14F-4D97-AF65-F5344CB8AC3E}">
        <p14:creationId xmlns:p14="http://schemas.microsoft.com/office/powerpoint/2010/main" val="24001098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sk-SK"/>
              <a:t>Upravte štýly predlohy textu</a:t>
            </a:r>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a:t>Kliknutím upravte štýl predlohy podnadpisov</a:t>
            </a:r>
          </a:p>
        </p:txBody>
      </p:sp>
      <p:sp>
        <p:nvSpPr>
          <p:cNvPr id="4" name="Zástupný objekt pre dátum 3"/>
          <p:cNvSpPr>
            <a:spLocks noGrp="1"/>
          </p:cNvSpPr>
          <p:nvPr>
            <p:ph type="dt" sz="half" idx="10"/>
          </p:nvPr>
        </p:nvSpPr>
        <p:spPr/>
        <p:txBody>
          <a:bodyPr/>
          <a:lstStyle/>
          <a:p>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BA63EF87-CF4A-464C-B7C4-28EACBBBFA83}" type="slidenum">
              <a:rPr lang="sk-SK" smtClean="0"/>
              <a:t>‹#›</a:t>
            </a:fld>
            <a:endParaRPr lang="sk-SK"/>
          </a:p>
        </p:txBody>
      </p:sp>
    </p:spTree>
    <p:extLst>
      <p:ext uri="{BB962C8B-B14F-4D97-AF65-F5344CB8AC3E}">
        <p14:creationId xmlns:p14="http://schemas.microsoft.com/office/powerpoint/2010/main" val="1315540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zvislý text 2"/>
          <p:cNvSpPr>
            <a:spLocks noGrp="1"/>
          </p:cNvSpPr>
          <p:nvPr>
            <p:ph type="body" orient="vert" idx="1"/>
          </p:nvPr>
        </p:nvSpPr>
        <p:spPr/>
        <p:txBody>
          <a:bodyPr vert="eaVert"/>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10"/>
          </p:nvPr>
        </p:nvSpPr>
        <p:spPr/>
        <p:txBody>
          <a:bodyPr/>
          <a:lstStyle/>
          <a:p>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BA63EF87-CF4A-464C-B7C4-28EACBBBFA83}" type="slidenum">
              <a:rPr lang="sk-SK" smtClean="0"/>
              <a:t>‹#›</a:t>
            </a:fld>
            <a:endParaRPr lang="sk-SK"/>
          </a:p>
        </p:txBody>
      </p:sp>
    </p:spTree>
    <p:extLst>
      <p:ext uri="{BB962C8B-B14F-4D97-AF65-F5344CB8AC3E}">
        <p14:creationId xmlns:p14="http://schemas.microsoft.com/office/powerpoint/2010/main" val="3094989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Zvislý nadpis 1"/>
          <p:cNvSpPr>
            <a:spLocks noGrp="1"/>
          </p:cNvSpPr>
          <p:nvPr>
            <p:ph type="title" orient="vert"/>
          </p:nvPr>
        </p:nvSpPr>
        <p:spPr>
          <a:xfrm>
            <a:off x="8724900" y="365125"/>
            <a:ext cx="2628900" cy="5811838"/>
          </a:xfrm>
        </p:spPr>
        <p:txBody>
          <a:bodyPr vert="eaVert"/>
          <a:lstStyle/>
          <a:p>
            <a:r>
              <a:rPr lang="sk-SK"/>
              <a:t>Upravte štýly predlohy textu</a:t>
            </a:r>
          </a:p>
        </p:txBody>
      </p:sp>
      <p:sp>
        <p:nvSpPr>
          <p:cNvPr id="3" name="Zástupný objekt pre zvislý text 2"/>
          <p:cNvSpPr>
            <a:spLocks noGrp="1"/>
          </p:cNvSpPr>
          <p:nvPr>
            <p:ph type="body" orient="vert" idx="1"/>
          </p:nvPr>
        </p:nvSpPr>
        <p:spPr>
          <a:xfrm>
            <a:off x="838200" y="365125"/>
            <a:ext cx="7734300" cy="5811838"/>
          </a:xfrm>
        </p:spPr>
        <p:txBody>
          <a:bodyPr vert="eaVert"/>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10"/>
          </p:nvPr>
        </p:nvSpPr>
        <p:spPr/>
        <p:txBody>
          <a:bodyPr/>
          <a:lstStyle/>
          <a:p>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BA63EF87-CF4A-464C-B7C4-28EACBBBFA83}" type="slidenum">
              <a:rPr lang="sk-SK" smtClean="0"/>
              <a:t>‹#›</a:t>
            </a:fld>
            <a:endParaRPr lang="sk-SK"/>
          </a:p>
        </p:txBody>
      </p:sp>
    </p:spTree>
    <p:extLst>
      <p:ext uri="{BB962C8B-B14F-4D97-AF65-F5344CB8AC3E}">
        <p14:creationId xmlns:p14="http://schemas.microsoft.com/office/powerpoint/2010/main" val="3330762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obsah 2"/>
          <p:cNvSpPr>
            <a:spLocks noGrp="1"/>
          </p:cNvSpPr>
          <p:nvPr>
            <p:ph idx="1"/>
          </p:nvPr>
        </p:nvSpPr>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10"/>
          </p:nvPr>
        </p:nvSpPr>
        <p:spPr/>
        <p:txBody>
          <a:bodyPr/>
          <a:lstStyle/>
          <a:p>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BA63EF87-CF4A-464C-B7C4-28EACBBBFA83}" type="slidenum">
              <a:rPr lang="sk-SK" smtClean="0"/>
              <a:t>‹#›</a:t>
            </a:fld>
            <a:endParaRPr lang="sk-SK"/>
          </a:p>
        </p:txBody>
      </p:sp>
    </p:spTree>
    <p:extLst>
      <p:ext uri="{BB962C8B-B14F-4D97-AF65-F5344CB8AC3E}">
        <p14:creationId xmlns:p14="http://schemas.microsoft.com/office/powerpoint/2010/main" val="37369162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sk-SK"/>
              <a:t>Upravte štýly predlohy textu</a:t>
            </a:r>
          </a:p>
        </p:txBody>
      </p:sp>
      <p:sp>
        <p:nvSpPr>
          <p:cNvPr id="3" name="Zástupný objekt pre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a:t>Upraviť štýly predlohy textu</a:t>
            </a:r>
          </a:p>
        </p:txBody>
      </p:sp>
      <p:sp>
        <p:nvSpPr>
          <p:cNvPr id="4" name="Zástupný objekt pre dátum 3"/>
          <p:cNvSpPr>
            <a:spLocks noGrp="1"/>
          </p:cNvSpPr>
          <p:nvPr>
            <p:ph type="dt" sz="half" idx="10"/>
          </p:nvPr>
        </p:nvSpPr>
        <p:spPr/>
        <p:txBody>
          <a:bodyPr/>
          <a:lstStyle/>
          <a:p>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BA63EF87-CF4A-464C-B7C4-28EACBBBFA83}" type="slidenum">
              <a:rPr lang="sk-SK" smtClean="0"/>
              <a:t>‹#›</a:t>
            </a:fld>
            <a:endParaRPr lang="sk-SK"/>
          </a:p>
        </p:txBody>
      </p:sp>
    </p:spTree>
    <p:extLst>
      <p:ext uri="{BB962C8B-B14F-4D97-AF65-F5344CB8AC3E}">
        <p14:creationId xmlns:p14="http://schemas.microsoft.com/office/powerpoint/2010/main" val="1101254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obsah 2"/>
          <p:cNvSpPr>
            <a:spLocks noGrp="1"/>
          </p:cNvSpPr>
          <p:nvPr>
            <p:ph sz="half" idx="1"/>
          </p:nvPr>
        </p:nvSpPr>
        <p:spPr>
          <a:xfrm>
            <a:off x="838200" y="1825625"/>
            <a:ext cx="5181600" cy="435133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obsah 3"/>
          <p:cNvSpPr>
            <a:spLocks noGrp="1"/>
          </p:cNvSpPr>
          <p:nvPr>
            <p:ph sz="half" idx="2"/>
          </p:nvPr>
        </p:nvSpPr>
        <p:spPr>
          <a:xfrm>
            <a:off x="6172200" y="1825625"/>
            <a:ext cx="5181600" cy="435133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objekt pre dátum 4"/>
          <p:cNvSpPr>
            <a:spLocks noGrp="1"/>
          </p:cNvSpPr>
          <p:nvPr>
            <p:ph type="dt" sz="half" idx="10"/>
          </p:nvPr>
        </p:nvSpPr>
        <p:spPr/>
        <p:txBody>
          <a:bodyPr/>
          <a:lstStyle/>
          <a:p>
            <a:endParaRPr lang="sk-SK"/>
          </a:p>
        </p:txBody>
      </p:sp>
      <p:sp>
        <p:nvSpPr>
          <p:cNvPr id="6" name="Zástupný objekt pre pätu 5"/>
          <p:cNvSpPr>
            <a:spLocks noGrp="1"/>
          </p:cNvSpPr>
          <p:nvPr>
            <p:ph type="ftr" sz="quarter" idx="11"/>
          </p:nvPr>
        </p:nvSpPr>
        <p:spPr/>
        <p:txBody>
          <a:bodyPr/>
          <a:lstStyle/>
          <a:p>
            <a:endParaRPr lang="sk-SK"/>
          </a:p>
        </p:txBody>
      </p:sp>
      <p:sp>
        <p:nvSpPr>
          <p:cNvPr id="7" name="Zástupný objekt pre číslo snímky 6"/>
          <p:cNvSpPr>
            <a:spLocks noGrp="1"/>
          </p:cNvSpPr>
          <p:nvPr>
            <p:ph type="sldNum" sz="quarter" idx="12"/>
          </p:nvPr>
        </p:nvSpPr>
        <p:spPr/>
        <p:txBody>
          <a:bodyPr/>
          <a:lstStyle/>
          <a:p>
            <a:fld id="{BA63EF87-CF4A-464C-B7C4-28EACBBBFA83}" type="slidenum">
              <a:rPr lang="sk-SK" smtClean="0"/>
              <a:t>‹#›</a:t>
            </a:fld>
            <a:endParaRPr lang="sk-SK"/>
          </a:p>
        </p:txBody>
      </p:sp>
    </p:spTree>
    <p:extLst>
      <p:ext uri="{BB962C8B-B14F-4D97-AF65-F5344CB8AC3E}">
        <p14:creationId xmlns:p14="http://schemas.microsoft.com/office/powerpoint/2010/main" val="2385890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sk-SK"/>
              <a:t>Upravte štýly predlohy textu</a:t>
            </a:r>
          </a:p>
        </p:txBody>
      </p:sp>
      <p:sp>
        <p:nvSpPr>
          <p:cNvPr id="3" name="Zástupný objekt pre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Upraviť štýly predlohy textu</a:t>
            </a:r>
          </a:p>
        </p:txBody>
      </p:sp>
      <p:sp>
        <p:nvSpPr>
          <p:cNvPr id="4" name="Zástupný objekt pre obsah 3"/>
          <p:cNvSpPr>
            <a:spLocks noGrp="1"/>
          </p:cNvSpPr>
          <p:nvPr>
            <p:ph sz="half" idx="2"/>
          </p:nvPr>
        </p:nvSpPr>
        <p:spPr>
          <a:xfrm>
            <a:off x="839788" y="2505075"/>
            <a:ext cx="5157787" cy="368458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objekt pre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Upraviť štýly predlohy textu</a:t>
            </a:r>
          </a:p>
        </p:txBody>
      </p:sp>
      <p:sp>
        <p:nvSpPr>
          <p:cNvPr id="6" name="Zástupný objekt pre obsah 5"/>
          <p:cNvSpPr>
            <a:spLocks noGrp="1"/>
          </p:cNvSpPr>
          <p:nvPr>
            <p:ph sz="quarter" idx="4"/>
          </p:nvPr>
        </p:nvSpPr>
        <p:spPr>
          <a:xfrm>
            <a:off x="6172200" y="2505075"/>
            <a:ext cx="5183188" cy="368458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7" name="Zástupný objekt pre dátum 6"/>
          <p:cNvSpPr>
            <a:spLocks noGrp="1"/>
          </p:cNvSpPr>
          <p:nvPr>
            <p:ph type="dt" sz="half" idx="10"/>
          </p:nvPr>
        </p:nvSpPr>
        <p:spPr/>
        <p:txBody>
          <a:bodyPr/>
          <a:lstStyle/>
          <a:p>
            <a:endParaRPr lang="sk-SK"/>
          </a:p>
        </p:txBody>
      </p:sp>
      <p:sp>
        <p:nvSpPr>
          <p:cNvPr id="8" name="Zástupný objekt pre pätu 7"/>
          <p:cNvSpPr>
            <a:spLocks noGrp="1"/>
          </p:cNvSpPr>
          <p:nvPr>
            <p:ph type="ftr" sz="quarter" idx="11"/>
          </p:nvPr>
        </p:nvSpPr>
        <p:spPr/>
        <p:txBody>
          <a:bodyPr/>
          <a:lstStyle/>
          <a:p>
            <a:endParaRPr lang="sk-SK"/>
          </a:p>
        </p:txBody>
      </p:sp>
      <p:sp>
        <p:nvSpPr>
          <p:cNvPr id="9" name="Zástupný objekt pre číslo snímky 8"/>
          <p:cNvSpPr>
            <a:spLocks noGrp="1"/>
          </p:cNvSpPr>
          <p:nvPr>
            <p:ph type="sldNum" sz="quarter" idx="12"/>
          </p:nvPr>
        </p:nvSpPr>
        <p:spPr/>
        <p:txBody>
          <a:bodyPr/>
          <a:lstStyle/>
          <a:p>
            <a:fld id="{BA63EF87-CF4A-464C-B7C4-28EACBBBFA83}" type="slidenum">
              <a:rPr lang="sk-SK" smtClean="0"/>
              <a:t>‹#›</a:t>
            </a:fld>
            <a:endParaRPr lang="sk-SK"/>
          </a:p>
        </p:txBody>
      </p:sp>
    </p:spTree>
    <p:extLst>
      <p:ext uri="{BB962C8B-B14F-4D97-AF65-F5344CB8AC3E}">
        <p14:creationId xmlns:p14="http://schemas.microsoft.com/office/powerpoint/2010/main" val="3018988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dátum 2"/>
          <p:cNvSpPr>
            <a:spLocks noGrp="1"/>
          </p:cNvSpPr>
          <p:nvPr>
            <p:ph type="dt" sz="half" idx="10"/>
          </p:nvPr>
        </p:nvSpPr>
        <p:spPr/>
        <p:txBody>
          <a:bodyPr/>
          <a:lstStyle/>
          <a:p>
            <a:endParaRPr lang="sk-SK"/>
          </a:p>
        </p:txBody>
      </p:sp>
      <p:sp>
        <p:nvSpPr>
          <p:cNvPr id="4" name="Zástupný objekt pre pätu 3"/>
          <p:cNvSpPr>
            <a:spLocks noGrp="1"/>
          </p:cNvSpPr>
          <p:nvPr>
            <p:ph type="ftr" sz="quarter" idx="11"/>
          </p:nvPr>
        </p:nvSpPr>
        <p:spPr/>
        <p:txBody>
          <a:bodyPr/>
          <a:lstStyle/>
          <a:p>
            <a:endParaRPr lang="sk-SK"/>
          </a:p>
        </p:txBody>
      </p:sp>
      <p:sp>
        <p:nvSpPr>
          <p:cNvPr id="5" name="Zástupný objekt pre číslo snímky 4"/>
          <p:cNvSpPr>
            <a:spLocks noGrp="1"/>
          </p:cNvSpPr>
          <p:nvPr>
            <p:ph type="sldNum" sz="quarter" idx="12"/>
          </p:nvPr>
        </p:nvSpPr>
        <p:spPr/>
        <p:txBody>
          <a:bodyPr/>
          <a:lstStyle/>
          <a:p>
            <a:fld id="{BA63EF87-CF4A-464C-B7C4-28EACBBBFA83}" type="slidenum">
              <a:rPr lang="sk-SK" smtClean="0"/>
              <a:t>‹#›</a:t>
            </a:fld>
            <a:endParaRPr lang="sk-SK"/>
          </a:p>
        </p:txBody>
      </p:sp>
    </p:spTree>
    <p:extLst>
      <p:ext uri="{BB962C8B-B14F-4D97-AF65-F5344CB8AC3E}">
        <p14:creationId xmlns:p14="http://schemas.microsoft.com/office/powerpoint/2010/main" val="40842763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Zástupný objekt pre dátum 1"/>
          <p:cNvSpPr>
            <a:spLocks noGrp="1"/>
          </p:cNvSpPr>
          <p:nvPr>
            <p:ph type="dt" sz="half" idx="10"/>
          </p:nvPr>
        </p:nvSpPr>
        <p:spPr/>
        <p:txBody>
          <a:bodyPr/>
          <a:lstStyle/>
          <a:p>
            <a:endParaRPr lang="sk-SK"/>
          </a:p>
        </p:txBody>
      </p:sp>
      <p:sp>
        <p:nvSpPr>
          <p:cNvPr id="3" name="Zástupný objekt pre pätu 2"/>
          <p:cNvSpPr>
            <a:spLocks noGrp="1"/>
          </p:cNvSpPr>
          <p:nvPr>
            <p:ph type="ftr" sz="quarter" idx="11"/>
          </p:nvPr>
        </p:nvSpPr>
        <p:spPr/>
        <p:txBody>
          <a:bodyPr/>
          <a:lstStyle/>
          <a:p>
            <a:endParaRPr lang="sk-SK"/>
          </a:p>
        </p:txBody>
      </p:sp>
      <p:sp>
        <p:nvSpPr>
          <p:cNvPr id="4" name="Zástupný objekt pre číslo snímky 3"/>
          <p:cNvSpPr>
            <a:spLocks noGrp="1"/>
          </p:cNvSpPr>
          <p:nvPr>
            <p:ph type="sldNum" sz="quarter" idx="12"/>
          </p:nvPr>
        </p:nvSpPr>
        <p:spPr/>
        <p:txBody>
          <a:bodyPr/>
          <a:lstStyle/>
          <a:p>
            <a:fld id="{BA63EF87-CF4A-464C-B7C4-28EACBBBFA83}" type="slidenum">
              <a:rPr lang="sk-SK" smtClean="0"/>
              <a:t>‹#›</a:t>
            </a:fld>
            <a:endParaRPr lang="sk-SK"/>
          </a:p>
        </p:txBody>
      </p:sp>
    </p:spTree>
    <p:extLst>
      <p:ext uri="{BB962C8B-B14F-4D97-AF65-F5344CB8AC3E}">
        <p14:creationId xmlns:p14="http://schemas.microsoft.com/office/powerpoint/2010/main" val="1492283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sk-SK"/>
              <a:t>Upravte štýly predlohy textu</a:t>
            </a:r>
          </a:p>
        </p:txBody>
      </p:sp>
      <p:sp>
        <p:nvSpPr>
          <p:cNvPr id="3" name="Zástupný objekt pre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Upraviť štýly predlohy textu</a:t>
            </a:r>
          </a:p>
        </p:txBody>
      </p:sp>
      <p:sp>
        <p:nvSpPr>
          <p:cNvPr id="5" name="Zástupný objekt pre dátum 4"/>
          <p:cNvSpPr>
            <a:spLocks noGrp="1"/>
          </p:cNvSpPr>
          <p:nvPr>
            <p:ph type="dt" sz="half" idx="10"/>
          </p:nvPr>
        </p:nvSpPr>
        <p:spPr/>
        <p:txBody>
          <a:bodyPr/>
          <a:lstStyle/>
          <a:p>
            <a:endParaRPr lang="sk-SK"/>
          </a:p>
        </p:txBody>
      </p:sp>
      <p:sp>
        <p:nvSpPr>
          <p:cNvPr id="6" name="Zástupný objekt pre pätu 5"/>
          <p:cNvSpPr>
            <a:spLocks noGrp="1"/>
          </p:cNvSpPr>
          <p:nvPr>
            <p:ph type="ftr" sz="quarter" idx="11"/>
          </p:nvPr>
        </p:nvSpPr>
        <p:spPr/>
        <p:txBody>
          <a:bodyPr/>
          <a:lstStyle/>
          <a:p>
            <a:endParaRPr lang="sk-SK"/>
          </a:p>
        </p:txBody>
      </p:sp>
      <p:sp>
        <p:nvSpPr>
          <p:cNvPr id="7" name="Zástupný objekt pre číslo snímky 6"/>
          <p:cNvSpPr>
            <a:spLocks noGrp="1"/>
          </p:cNvSpPr>
          <p:nvPr>
            <p:ph type="sldNum" sz="quarter" idx="12"/>
          </p:nvPr>
        </p:nvSpPr>
        <p:spPr/>
        <p:txBody>
          <a:bodyPr/>
          <a:lstStyle/>
          <a:p>
            <a:fld id="{BA63EF87-CF4A-464C-B7C4-28EACBBBFA83}" type="slidenum">
              <a:rPr lang="sk-SK" smtClean="0"/>
              <a:t>‹#›</a:t>
            </a:fld>
            <a:endParaRPr lang="sk-SK"/>
          </a:p>
        </p:txBody>
      </p:sp>
    </p:spTree>
    <p:extLst>
      <p:ext uri="{BB962C8B-B14F-4D97-AF65-F5344CB8AC3E}">
        <p14:creationId xmlns:p14="http://schemas.microsoft.com/office/powerpoint/2010/main" val="21193886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sk-SK"/>
              <a:t>Upravte štýly predlohy textu</a:t>
            </a:r>
          </a:p>
        </p:txBody>
      </p:sp>
      <p:sp>
        <p:nvSpPr>
          <p:cNvPr id="3" name="Zástupný objekt pre obrázo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k-SK"/>
          </a:p>
        </p:txBody>
      </p:sp>
      <p:sp>
        <p:nvSpPr>
          <p:cNvPr id="4" name="Zástupný objekt pre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Upraviť štýly predlohy textu</a:t>
            </a:r>
          </a:p>
        </p:txBody>
      </p:sp>
      <p:sp>
        <p:nvSpPr>
          <p:cNvPr id="5" name="Zástupný objekt pre dátum 4"/>
          <p:cNvSpPr>
            <a:spLocks noGrp="1"/>
          </p:cNvSpPr>
          <p:nvPr>
            <p:ph type="dt" sz="half" idx="10"/>
          </p:nvPr>
        </p:nvSpPr>
        <p:spPr/>
        <p:txBody>
          <a:bodyPr/>
          <a:lstStyle/>
          <a:p>
            <a:endParaRPr lang="sk-SK"/>
          </a:p>
        </p:txBody>
      </p:sp>
      <p:sp>
        <p:nvSpPr>
          <p:cNvPr id="6" name="Zástupný objekt pre pätu 5"/>
          <p:cNvSpPr>
            <a:spLocks noGrp="1"/>
          </p:cNvSpPr>
          <p:nvPr>
            <p:ph type="ftr" sz="quarter" idx="11"/>
          </p:nvPr>
        </p:nvSpPr>
        <p:spPr/>
        <p:txBody>
          <a:bodyPr/>
          <a:lstStyle/>
          <a:p>
            <a:endParaRPr lang="sk-SK"/>
          </a:p>
        </p:txBody>
      </p:sp>
      <p:sp>
        <p:nvSpPr>
          <p:cNvPr id="7" name="Zástupný objekt pre číslo snímky 6"/>
          <p:cNvSpPr>
            <a:spLocks noGrp="1"/>
          </p:cNvSpPr>
          <p:nvPr>
            <p:ph type="sldNum" sz="quarter" idx="12"/>
          </p:nvPr>
        </p:nvSpPr>
        <p:spPr/>
        <p:txBody>
          <a:bodyPr/>
          <a:lstStyle/>
          <a:p>
            <a:fld id="{BA63EF87-CF4A-464C-B7C4-28EACBBBFA83}" type="slidenum">
              <a:rPr lang="sk-SK" smtClean="0"/>
              <a:t>‹#›</a:t>
            </a:fld>
            <a:endParaRPr lang="sk-SK"/>
          </a:p>
        </p:txBody>
      </p:sp>
    </p:spTree>
    <p:extLst>
      <p:ext uri="{BB962C8B-B14F-4D97-AF65-F5344CB8AC3E}">
        <p14:creationId xmlns:p14="http://schemas.microsoft.com/office/powerpoint/2010/main" val="34304462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k-SK"/>
              <a:t>Upravte štýly predlohy textu</a:t>
            </a:r>
          </a:p>
        </p:txBody>
      </p:sp>
      <p:sp>
        <p:nvSpPr>
          <p:cNvPr id="3" name="Zástupný objekt pre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sk-SK"/>
          </a:p>
        </p:txBody>
      </p:sp>
      <p:sp>
        <p:nvSpPr>
          <p:cNvPr id="5" name="Zástupný objekt pre pät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Zástupný objekt pre číslo snímky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63EF87-CF4A-464C-B7C4-28EACBBBFA83}" type="slidenum">
              <a:rPr lang="sk-SK" smtClean="0"/>
              <a:t>‹#›</a:t>
            </a:fld>
            <a:endParaRPr lang="sk-SK"/>
          </a:p>
        </p:txBody>
      </p:sp>
    </p:spTree>
    <p:extLst>
      <p:ext uri="{BB962C8B-B14F-4D97-AF65-F5344CB8AC3E}">
        <p14:creationId xmlns:p14="http://schemas.microsoft.com/office/powerpoint/2010/main" val="37771724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rázok 7"/>
          <p:cNvPicPr/>
          <p:nvPr/>
        </p:nvPicPr>
        <p:blipFill rotWithShape="1">
          <a:blip r:embed="rId2"/>
          <a:srcRect l="30432" t="16462" r="16803" b="13851"/>
          <a:stretch/>
        </p:blipFill>
        <p:spPr bwMode="auto">
          <a:xfrm>
            <a:off x="3217031" y="-1"/>
            <a:ext cx="8994368" cy="6858001"/>
          </a:xfrm>
          <a:prstGeom prst="rect">
            <a:avLst/>
          </a:prstGeom>
          <a:ln>
            <a:noFill/>
          </a:ln>
          <a:extLst>
            <a:ext uri="{53640926-AAD7-44D8-BBD7-CCE9431645EC}">
              <a14:shadowObscured xmlns:a14="http://schemas.microsoft.com/office/drawing/2010/main"/>
            </a:ext>
          </a:extLst>
        </p:spPr>
      </p:pic>
      <p:pic>
        <p:nvPicPr>
          <p:cNvPr id="9" name="Obrázok 8"/>
          <p:cNvPicPr>
            <a:picLocks noChangeAspect="1"/>
          </p:cNvPicPr>
          <p:nvPr/>
        </p:nvPicPr>
        <p:blipFill>
          <a:blip r:embed="rId3"/>
          <a:stretch>
            <a:fillRect/>
          </a:stretch>
        </p:blipFill>
        <p:spPr>
          <a:xfrm rot="10800000">
            <a:off x="-58195" y="4841992"/>
            <a:ext cx="5328464" cy="2016008"/>
          </a:xfrm>
          <a:prstGeom prst="rect">
            <a:avLst/>
          </a:prstGeom>
        </p:spPr>
      </p:pic>
    </p:spTree>
    <p:extLst>
      <p:ext uri="{BB962C8B-B14F-4D97-AF65-F5344CB8AC3E}">
        <p14:creationId xmlns:p14="http://schemas.microsoft.com/office/powerpoint/2010/main" val="20982936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53E54-C86E-4F45-8AA0-4CC6A75184EB}"/>
              </a:ext>
            </a:extLst>
          </p:cNvPr>
          <p:cNvSpPr>
            <a:spLocks noGrp="1"/>
          </p:cNvSpPr>
          <p:nvPr>
            <p:ph type="title"/>
          </p:nvPr>
        </p:nvSpPr>
        <p:spPr/>
        <p:txBody>
          <a:bodyPr/>
          <a:lstStyle/>
          <a:p>
            <a:r>
              <a:rPr lang="sk-SK" b="1" dirty="0">
                <a:solidFill>
                  <a:schemeClr val="accent1">
                    <a:lumMod val="50000"/>
                  </a:schemeClr>
                </a:solidFill>
                <a:effectLst>
                  <a:outerShdw blurRad="38100" dist="38100" dir="2700000" algn="tl">
                    <a:srgbClr val="000000">
                      <a:alpha val="43137"/>
                    </a:srgbClr>
                  </a:outerShdw>
                </a:effectLst>
                <a:latin typeface="+mn-lt"/>
              </a:rPr>
              <a:t>Všeobecné pravidlá ochrany </a:t>
            </a:r>
            <a:br>
              <a:rPr lang="sk-SK" b="1" dirty="0">
                <a:solidFill>
                  <a:schemeClr val="accent1">
                    <a:lumMod val="50000"/>
                  </a:schemeClr>
                </a:solidFill>
                <a:effectLst>
                  <a:outerShdw blurRad="38100" dist="38100" dir="2700000" algn="tl">
                    <a:srgbClr val="000000">
                      <a:alpha val="43137"/>
                    </a:srgbClr>
                  </a:outerShdw>
                </a:effectLst>
                <a:latin typeface="+mn-lt"/>
              </a:rPr>
            </a:br>
            <a:r>
              <a:rPr lang="sk-SK" b="1" dirty="0">
                <a:solidFill>
                  <a:schemeClr val="accent1">
                    <a:lumMod val="50000"/>
                  </a:schemeClr>
                </a:solidFill>
                <a:effectLst>
                  <a:outerShdw blurRad="38100" dist="38100" dir="2700000" algn="tl">
                    <a:srgbClr val="000000">
                      <a:alpha val="43137"/>
                    </a:srgbClr>
                  </a:outerShdw>
                </a:effectLst>
                <a:latin typeface="+mn-lt"/>
              </a:rPr>
              <a:t>osobných údajov v SR</a:t>
            </a:r>
          </a:p>
        </p:txBody>
      </p:sp>
      <p:sp>
        <p:nvSpPr>
          <p:cNvPr id="3" name="Content Placeholder 2">
            <a:extLst>
              <a:ext uri="{FF2B5EF4-FFF2-40B4-BE49-F238E27FC236}">
                <a16:creationId xmlns:a16="http://schemas.microsoft.com/office/drawing/2014/main" id="{9374AE2D-FB11-4F55-9247-0CB0691B1B7E}"/>
              </a:ext>
            </a:extLst>
          </p:cNvPr>
          <p:cNvSpPr>
            <a:spLocks noGrp="1"/>
          </p:cNvSpPr>
          <p:nvPr>
            <p:ph idx="1"/>
          </p:nvPr>
        </p:nvSpPr>
        <p:spPr/>
        <p:txBody>
          <a:bodyPr/>
          <a:lstStyle/>
          <a:p>
            <a:pPr marL="0" indent="0" algn="just"/>
            <a:endParaRPr lang="sk-SK" b="1" dirty="0"/>
          </a:p>
          <a:p>
            <a:pPr algn="just">
              <a:buFont typeface="Wingdings" panose="05000000000000000000" pitchFamily="2" charset="2"/>
              <a:buChar char="Ø"/>
            </a:pPr>
            <a:r>
              <a:rPr lang="sk-SK" dirty="0"/>
              <a:t>Nariadenie 2016/679 o ochrane fyzických osôb pri spracúvaní osobných údajov a o voľnom pohybe takýchto údajov, ktorým sa zrušuje smernica 95/46/ES (všeobecné nariadenie o ochrane údajov) (tzv. GDPR)</a:t>
            </a:r>
          </a:p>
          <a:p>
            <a:pPr algn="just">
              <a:buFont typeface="Wingdings" panose="05000000000000000000" pitchFamily="2" charset="2"/>
              <a:buChar char="v"/>
            </a:pPr>
            <a:endParaRPr lang="sk-SK" dirty="0"/>
          </a:p>
          <a:p>
            <a:pPr algn="just">
              <a:buFont typeface="Wingdings" panose="05000000000000000000" pitchFamily="2" charset="2"/>
              <a:buChar char="Ø"/>
            </a:pPr>
            <a:r>
              <a:rPr lang="sk-SK" dirty="0"/>
              <a:t>Zákon č. 18/2018 </a:t>
            </a:r>
            <a:r>
              <a:rPr lang="sk-SK" dirty="0" err="1"/>
              <a:t>Z.z</a:t>
            </a:r>
            <a:r>
              <a:rPr lang="sk-SK" dirty="0"/>
              <a:t>. o ochrane osobných údajov v znení neskorších predpisov</a:t>
            </a:r>
          </a:p>
          <a:p>
            <a:endParaRPr lang="sk-SK" dirty="0"/>
          </a:p>
        </p:txBody>
      </p:sp>
      <p:sp>
        <p:nvSpPr>
          <p:cNvPr id="4" name="Date Placeholder 3">
            <a:extLst>
              <a:ext uri="{FF2B5EF4-FFF2-40B4-BE49-F238E27FC236}">
                <a16:creationId xmlns:a16="http://schemas.microsoft.com/office/drawing/2014/main" id="{9712BD55-6E27-44AB-ABE5-AADEFF178769}"/>
              </a:ext>
            </a:extLst>
          </p:cNvPr>
          <p:cNvSpPr>
            <a:spLocks noGrp="1"/>
          </p:cNvSpPr>
          <p:nvPr>
            <p:ph type="dt" sz="half" idx="10"/>
          </p:nvPr>
        </p:nvSpPr>
        <p:spPr/>
        <p:txBody>
          <a:bodyPr/>
          <a:lstStyle/>
          <a:p>
            <a:endParaRPr lang="sk-SK"/>
          </a:p>
        </p:txBody>
      </p:sp>
      <p:pic>
        <p:nvPicPr>
          <p:cNvPr id="5" name="Obrázok 4">
            <a:extLst>
              <a:ext uri="{FF2B5EF4-FFF2-40B4-BE49-F238E27FC236}">
                <a16:creationId xmlns:a16="http://schemas.microsoft.com/office/drawing/2014/main" id="{150B0BE2-2ABE-4D90-9B31-E9963AE849CA}"/>
              </a:ext>
            </a:extLst>
          </p:cNvPr>
          <p:cNvPicPr>
            <a:picLocks noChangeAspect="1"/>
          </p:cNvPicPr>
          <p:nvPr/>
        </p:nvPicPr>
        <p:blipFill>
          <a:blip r:embed="rId2"/>
          <a:stretch>
            <a:fillRect/>
          </a:stretch>
        </p:blipFill>
        <p:spPr>
          <a:xfrm>
            <a:off x="8204870" y="185738"/>
            <a:ext cx="3987130" cy="1450974"/>
          </a:xfrm>
          <a:prstGeom prst="rect">
            <a:avLst/>
          </a:prstGeom>
        </p:spPr>
      </p:pic>
    </p:spTree>
    <p:extLst>
      <p:ext uri="{BB962C8B-B14F-4D97-AF65-F5344CB8AC3E}">
        <p14:creationId xmlns:p14="http://schemas.microsoft.com/office/powerpoint/2010/main" val="20163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4"/>
          <p:cNvPicPr>
            <a:picLocks noChangeAspect="1"/>
          </p:cNvPicPr>
          <p:nvPr/>
        </p:nvPicPr>
        <p:blipFill>
          <a:blip r:embed="rId2"/>
          <a:stretch>
            <a:fillRect/>
          </a:stretch>
        </p:blipFill>
        <p:spPr>
          <a:xfrm>
            <a:off x="8204870" y="44321"/>
            <a:ext cx="3987130" cy="1450974"/>
          </a:xfrm>
          <a:prstGeom prst="rect">
            <a:avLst/>
          </a:prstGeom>
        </p:spPr>
      </p:pic>
      <p:sp>
        <p:nvSpPr>
          <p:cNvPr id="2" name="Nadpis 1"/>
          <p:cNvSpPr>
            <a:spLocks noGrp="1"/>
          </p:cNvSpPr>
          <p:nvPr>
            <p:ph type="title"/>
          </p:nvPr>
        </p:nvSpPr>
        <p:spPr>
          <a:xfrm>
            <a:off x="838200" y="498680"/>
            <a:ext cx="10515600" cy="1325563"/>
          </a:xfrm>
        </p:spPr>
        <p:txBody>
          <a:bodyPr/>
          <a:lstStyle/>
          <a:p>
            <a:pPr algn="ctr"/>
            <a:r>
              <a:rPr lang="sk-SK" b="1" dirty="0">
                <a:solidFill>
                  <a:schemeClr val="accent1">
                    <a:lumMod val="50000"/>
                  </a:schemeClr>
                </a:solidFill>
                <a:effectLst>
                  <a:outerShdw blurRad="38100" dist="38100" dir="2700000" algn="tl">
                    <a:srgbClr val="000000">
                      <a:alpha val="43137"/>
                    </a:srgbClr>
                  </a:outerShdw>
                </a:effectLst>
                <a:latin typeface="+mn-lt"/>
              </a:rPr>
              <a:t>Ochrana fyzických osôb pri spracúvaní osobných údajov príslušnými orgánmi</a:t>
            </a:r>
          </a:p>
        </p:txBody>
      </p:sp>
      <p:sp>
        <p:nvSpPr>
          <p:cNvPr id="3" name="Zástupný objekt pre obsah 2"/>
          <p:cNvSpPr>
            <a:spLocks noGrp="1"/>
          </p:cNvSpPr>
          <p:nvPr>
            <p:ph idx="1"/>
          </p:nvPr>
        </p:nvSpPr>
        <p:spPr>
          <a:xfrm>
            <a:off x="473825" y="1627642"/>
            <a:ext cx="11718175" cy="4906162"/>
          </a:xfrm>
        </p:spPr>
        <p:txBody>
          <a:bodyPr>
            <a:normAutofit/>
          </a:bodyPr>
          <a:lstStyle/>
          <a:p>
            <a:pPr marL="0" indent="0" algn="just">
              <a:buNone/>
            </a:pPr>
            <a:r>
              <a:rPr lang="sk-SK" dirty="0"/>
              <a:t>Využívanie bezpilotných prostriedkov pre účely predchádzaniu trestných činov, ich vyšetrovania, odhaľovania alebo stíhania alebo na účely výkonu trestných sankcií </a:t>
            </a:r>
          </a:p>
          <a:p>
            <a:pPr marL="0" indent="0" algn="just">
              <a:buNone/>
            </a:pPr>
            <a:endParaRPr lang="sk-SK" dirty="0"/>
          </a:p>
          <a:p>
            <a:pPr marL="0" indent="0" algn="just">
              <a:buNone/>
            </a:pPr>
            <a:r>
              <a:rPr lang="sk-SK" dirty="0"/>
              <a:t>Smernica Európskeho parlamentu a Rady (EÚ) 2016/680 z 27. apríla 2016 o ochrane fyzických osôb pri spracúvaní osobných údajov príslušnými orgánmi na účely predchádzania trestným činom, ich vyšetrovania, odhaľovania alebo stíhania alebo na účely výkonu trestných sankcií a o voľnom pohybe takýchto údajov a o zrušení rámcového rozhodnutia Rady 2008/977/SVV </a:t>
            </a:r>
          </a:p>
          <a:p>
            <a:pPr marL="0" indent="0" algn="just">
              <a:buNone/>
            </a:pPr>
            <a:endParaRPr lang="sk-SK" dirty="0"/>
          </a:p>
          <a:p>
            <a:pPr marL="0" indent="0" algn="just">
              <a:buNone/>
            </a:pPr>
            <a:r>
              <a:rPr lang="sk-SK" dirty="0"/>
              <a:t>Transponovaná do právneho poriadku v zákone č. 18/2018 </a:t>
            </a:r>
            <a:r>
              <a:rPr lang="sk-SK" dirty="0" err="1"/>
              <a:t>Z.z</a:t>
            </a:r>
            <a:r>
              <a:rPr lang="sk-SK" dirty="0"/>
              <a:t>. v § 52 až 77 </a:t>
            </a:r>
          </a:p>
          <a:p>
            <a:pPr marL="0" indent="0" algn="just">
              <a:buNone/>
            </a:pPr>
            <a:endParaRPr lang="sk-SK" dirty="0"/>
          </a:p>
          <a:p>
            <a:pPr marL="0" indent="0" algn="just">
              <a:buNone/>
            </a:pPr>
            <a:endParaRPr lang="sk-SK" dirty="0"/>
          </a:p>
        </p:txBody>
      </p:sp>
      <p:sp>
        <p:nvSpPr>
          <p:cNvPr id="6" name="Arrow: Right 5">
            <a:extLst>
              <a:ext uri="{FF2B5EF4-FFF2-40B4-BE49-F238E27FC236}">
                <a16:creationId xmlns:a16="http://schemas.microsoft.com/office/drawing/2014/main" id="{838FB4F1-A07F-4D3B-8633-D711BC3190C3}"/>
              </a:ext>
            </a:extLst>
          </p:cNvPr>
          <p:cNvSpPr/>
          <p:nvPr/>
        </p:nvSpPr>
        <p:spPr>
          <a:xfrm>
            <a:off x="4944872" y="261732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dirty="0"/>
          </a:p>
        </p:txBody>
      </p:sp>
      <p:sp>
        <p:nvSpPr>
          <p:cNvPr id="7" name="Arrow: Right 6">
            <a:extLst>
              <a:ext uri="{FF2B5EF4-FFF2-40B4-BE49-F238E27FC236}">
                <a16:creationId xmlns:a16="http://schemas.microsoft.com/office/drawing/2014/main" id="{7A8B4B61-031E-495A-B603-624974598EE4}"/>
              </a:ext>
            </a:extLst>
          </p:cNvPr>
          <p:cNvSpPr/>
          <p:nvPr/>
        </p:nvSpPr>
        <p:spPr>
          <a:xfrm>
            <a:off x="4944872" y="5441899"/>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dirty="0"/>
          </a:p>
        </p:txBody>
      </p:sp>
    </p:spTree>
    <p:extLst>
      <p:ext uri="{BB962C8B-B14F-4D97-AF65-F5344CB8AC3E}">
        <p14:creationId xmlns:p14="http://schemas.microsoft.com/office/powerpoint/2010/main" val="29319522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4"/>
          <p:cNvPicPr>
            <a:picLocks noChangeAspect="1"/>
          </p:cNvPicPr>
          <p:nvPr/>
        </p:nvPicPr>
        <p:blipFill>
          <a:blip r:embed="rId2"/>
          <a:stretch>
            <a:fillRect/>
          </a:stretch>
        </p:blipFill>
        <p:spPr>
          <a:xfrm>
            <a:off x="8204870" y="0"/>
            <a:ext cx="3987130" cy="1450974"/>
          </a:xfrm>
          <a:prstGeom prst="rect">
            <a:avLst/>
          </a:prstGeom>
        </p:spPr>
      </p:pic>
      <p:sp>
        <p:nvSpPr>
          <p:cNvPr id="2" name="Nadpis 1"/>
          <p:cNvSpPr>
            <a:spLocks noGrp="1"/>
          </p:cNvSpPr>
          <p:nvPr>
            <p:ph type="title"/>
          </p:nvPr>
        </p:nvSpPr>
        <p:spPr>
          <a:xfrm>
            <a:off x="838200" y="498680"/>
            <a:ext cx="10515600" cy="1325563"/>
          </a:xfrm>
        </p:spPr>
        <p:txBody>
          <a:bodyPr/>
          <a:lstStyle/>
          <a:p>
            <a:pPr algn="ctr"/>
            <a:r>
              <a:rPr lang="sk-SK" b="1" dirty="0">
                <a:solidFill>
                  <a:schemeClr val="accent1">
                    <a:lumMod val="50000"/>
                  </a:schemeClr>
                </a:solidFill>
                <a:effectLst>
                  <a:outerShdw blurRad="38100" dist="38100" dir="2700000" algn="tl">
                    <a:srgbClr val="000000">
                      <a:alpha val="43137"/>
                    </a:srgbClr>
                  </a:outerShdw>
                </a:effectLst>
                <a:latin typeface="+mn-lt"/>
              </a:rPr>
              <a:t>Pred vzlietnutím minimálne určiť</a:t>
            </a:r>
          </a:p>
        </p:txBody>
      </p:sp>
      <p:sp>
        <p:nvSpPr>
          <p:cNvPr id="6" name="Content Placeholder 5">
            <a:extLst>
              <a:ext uri="{FF2B5EF4-FFF2-40B4-BE49-F238E27FC236}">
                <a16:creationId xmlns:a16="http://schemas.microsoft.com/office/drawing/2014/main" id="{BE3DF200-0A03-4196-9824-2534A6198311}"/>
              </a:ext>
            </a:extLst>
          </p:cNvPr>
          <p:cNvSpPr>
            <a:spLocks noGrp="1"/>
          </p:cNvSpPr>
          <p:nvPr>
            <p:ph idx="1"/>
          </p:nvPr>
        </p:nvSpPr>
        <p:spPr/>
        <p:txBody>
          <a:bodyPr>
            <a:normAutofit fontScale="92500" lnSpcReduction="10000"/>
          </a:bodyPr>
          <a:lstStyle/>
          <a:p>
            <a:r>
              <a:rPr lang="sk-SK" dirty="0"/>
              <a:t>Poznať účel použitia bezpilotných lietadiel</a:t>
            </a:r>
          </a:p>
          <a:p>
            <a:r>
              <a:rPr lang="sk-SK" dirty="0"/>
              <a:t>Poznať právny základ (pre každú predpokladanú manipuláciu s údajmi)</a:t>
            </a:r>
          </a:p>
          <a:p>
            <a:r>
              <a:rPr lang="sk-SK" dirty="0"/>
              <a:t>Poznať svoje postavenie</a:t>
            </a:r>
          </a:p>
          <a:p>
            <a:r>
              <a:rPr lang="sk-SK" dirty="0"/>
              <a:t>Vedieť, kto činnosť vykonáva/kto sa na nej podieľa vo vnútri prevádzkovateľa, alebo aj mimo neho a poznať jeho postavenie a kompetencie/definovať mu ich</a:t>
            </a:r>
          </a:p>
          <a:p>
            <a:r>
              <a:rPr lang="sk-SK" dirty="0"/>
              <a:t>Splniť si informačnú povinnosť</a:t>
            </a:r>
          </a:p>
          <a:p>
            <a:r>
              <a:rPr lang="sk-SK" dirty="0"/>
              <a:t>Zaviesť bezpečnostné opatrenia (pred vzlietnutím, prenos, ukladanie, likvidácia)</a:t>
            </a:r>
          </a:p>
          <a:p>
            <a:r>
              <a:rPr lang="sk-SK" dirty="0"/>
              <a:t>Lehotu uloženia</a:t>
            </a:r>
          </a:p>
          <a:p>
            <a:endParaRPr lang="sk-SK" dirty="0"/>
          </a:p>
        </p:txBody>
      </p:sp>
    </p:spTree>
    <p:extLst>
      <p:ext uri="{BB962C8B-B14F-4D97-AF65-F5344CB8AC3E}">
        <p14:creationId xmlns:p14="http://schemas.microsoft.com/office/powerpoint/2010/main" val="25407543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4"/>
          <p:cNvPicPr>
            <a:picLocks noChangeAspect="1"/>
          </p:cNvPicPr>
          <p:nvPr/>
        </p:nvPicPr>
        <p:blipFill>
          <a:blip r:embed="rId2"/>
          <a:stretch>
            <a:fillRect/>
          </a:stretch>
        </p:blipFill>
        <p:spPr>
          <a:xfrm>
            <a:off x="8204870" y="0"/>
            <a:ext cx="3987130" cy="1450974"/>
          </a:xfrm>
          <a:prstGeom prst="rect">
            <a:avLst/>
          </a:prstGeom>
        </p:spPr>
      </p:pic>
      <p:sp>
        <p:nvSpPr>
          <p:cNvPr id="2" name="Nadpis 1"/>
          <p:cNvSpPr>
            <a:spLocks noGrp="1"/>
          </p:cNvSpPr>
          <p:nvPr>
            <p:ph type="title"/>
          </p:nvPr>
        </p:nvSpPr>
        <p:spPr>
          <a:xfrm>
            <a:off x="838200" y="498680"/>
            <a:ext cx="10515600" cy="1325563"/>
          </a:xfrm>
        </p:spPr>
        <p:txBody>
          <a:bodyPr/>
          <a:lstStyle/>
          <a:p>
            <a:pPr algn="ctr"/>
            <a:r>
              <a:rPr lang="sk-SK" b="1" dirty="0">
                <a:solidFill>
                  <a:schemeClr val="accent1">
                    <a:lumMod val="50000"/>
                  </a:schemeClr>
                </a:solidFill>
                <a:effectLst>
                  <a:outerShdw blurRad="38100" dist="38100" dir="2700000" algn="tl">
                    <a:srgbClr val="000000">
                      <a:alpha val="43137"/>
                    </a:srgbClr>
                  </a:outerShdw>
                </a:effectLst>
                <a:latin typeface="+mn-lt"/>
              </a:rPr>
              <a:t>Účel</a:t>
            </a:r>
          </a:p>
        </p:txBody>
      </p:sp>
      <p:sp>
        <p:nvSpPr>
          <p:cNvPr id="3" name="Zástupný objekt pre obsah 2"/>
          <p:cNvSpPr>
            <a:spLocks noGrp="1"/>
          </p:cNvSpPr>
          <p:nvPr>
            <p:ph idx="1"/>
          </p:nvPr>
        </p:nvSpPr>
        <p:spPr>
          <a:xfrm>
            <a:off x="473825" y="1627642"/>
            <a:ext cx="11718175" cy="4906162"/>
          </a:xfrm>
        </p:spPr>
        <p:txBody>
          <a:bodyPr>
            <a:normAutofit lnSpcReduction="10000"/>
          </a:bodyPr>
          <a:lstStyle/>
          <a:p>
            <a:pPr marL="0" indent="0">
              <a:buNone/>
            </a:pPr>
            <a:r>
              <a:rPr lang="sk-SK" sz="3600" dirty="0">
                <a:solidFill>
                  <a:schemeClr val="accent1">
                    <a:lumMod val="50000"/>
                  </a:schemeClr>
                </a:solidFill>
                <a:effectLst>
                  <a:outerShdw blurRad="38100" dist="38100" dir="2700000" algn="tl">
                    <a:srgbClr val="000000">
                      <a:alpha val="43137"/>
                    </a:srgbClr>
                  </a:outerShdw>
                </a:effectLst>
              </a:rPr>
              <a:t>Aký je účel využitia bezpilotných lietadiel? Prečo ich idem používať? Čo idem monitorovať? </a:t>
            </a:r>
          </a:p>
          <a:p>
            <a:pPr marL="0" indent="0">
              <a:buNone/>
            </a:pPr>
            <a:endParaRPr lang="sk-SK" sz="3600" dirty="0">
              <a:solidFill>
                <a:schemeClr val="accent1">
                  <a:lumMod val="50000"/>
                </a:schemeClr>
              </a:solidFill>
              <a:effectLst>
                <a:outerShdw blurRad="38100" dist="38100" dir="2700000" algn="tl">
                  <a:srgbClr val="000000">
                    <a:alpha val="43137"/>
                  </a:srgbClr>
                </a:outerShdw>
              </a:effectLst>
            </a:endParaRPr>
          </a:p>
          <a:p>
            <a:pPr marL="450850" indent="-450850">
              <a:buFont typeface="Wingdings" panose="05000000000000000000" pitchFamily="2" charset="2"/>
              <a:buChar char="Ø"/>
            </a:pPr>
            <a:r>
              <a:rPr lang="sk-SK" sz="3200" dirty="0"/>
              <a:t>Jasný a zrozumiteľný</a:t>
            </a:r>
          </a:p>
          <a:p>
            <a:pPr marL="450850" indent="-450850">
              <a:buFont typeface="Wingdings" panose="05000000000000000000" pitchFamily="2" charset="2"/>
              <a:buChar char="Ø"/>
            </a:pPr>
            <a:r>
              <a:rPr lang="sk-SK" sz="3200" dirty="0"/>
              <a:t>Zákonný</a:t>
            </a:r>
          </a:p>
          <a:p>
            <a:pPr marL="450850" indent="-450850">
              <a:buFont typeface="Wingdings" panose="05000000000000000000" pitchFamily="2" charset="2"/>
              <a:buChar char="Ø"/>
            </a:pPr>
            <a:r>
              <a:rPr lang="sk-SK" sz="3200" dirty="0"/>
              <a:t>Vopred vymedzený, písomne </a:t>
            </a:r>
            <a:r>
              <a:rPr lang="sk-SK" sz="3600" dirty="0">
                <a:solidFill>
                  <a:schemeClr val="accent1">
                    <a:lumMod val="50000"/>
                  </a:schemeClr>
                </a:solidFill>
                <a:effectLst>
                  <a:outerShdw blurRad="38100" dist="38100" dir="2700000" algn="tl">
                    <a:srgbClr val="000000">
                      <a:alpha val="43137"/>
                    </a:srgbClr>
                  </a:outerShdw>
                </a:effectLst>
              </a:rPr>
              <a:t>(čl. 5 ods. 2 GDPR)</a:t>
            </a:r>
          </a:p>
          <a:p>
            <a:pPr marL="450850" indent="-450850">
              <a:buFont typeface="Wingdings" panose="05000000000000000000" pitchFamily="2" charset="2"/>
              <a:buChar char="Ø"/>
            </a:pPr>
            <a:r>
              <a:rPr lang="sk-SK" sz="3200" dirty="0"/>
              <a:t>Osobné údaje sa nesmú spracúvať v rozpore s vopred určeným účelom (zásada obmedzenia účelu) </a:t>
            </a:r>
          </a:p>
          <a:p>
            <a:pPr marL="450850" indent="-450850">
              <a:buFont typeface="Wingdings" panose="05000000000000000000" pitchFamily="2" charset="2"/>
              <a:buChar char="Ø"/>
            </a:pPr>
            <a:r>
              <a:rPr lang="sk-SK" sz="3200" dirty="0"/>
              <a:t>Vedieť účel pre každú samostatnú kameru, ktorú budem používať</a:t>
            </a:r>
          </a:p>
          <a:p>
            <a:pPr marL="450850" indent="-450850">
              <a:buFont typeface="Wingdings" panose="05000000000000000000" pitchFamily="2" charset="2"/>
              <a:buChar char="Ø"/>
            </a:pPr>
            <a:endParaRPr lang="sk-SK" sz="3200" dirty="0"/>
          </a:p>
          <a:p>
            <a:pPr marL="450850" indent="-450850">
              <a:buFont typeface="Wingdings" panose="05000000000000000000" pitchFamily="2" charset="2"/>
              <a:buChar char="Ø"/>
            </a:pPr>
            <a:endParaRPr lang="sk-SK" sz="3200" dirty="0"/>
          </a:p>
        </p:txBody>
      </p:sp>
    </p:spTree>
    <p:extLst>
      <p:ext uri="{BB962C8B-B14F-4D97-AF65-F5344CB8AC3E}">
        <p14:creationId xmlns:p14="http://schemas.microsoft.com/office/powerpoint/2010/main" val="1740878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4"/>
          <p:cNvPicPr>
            <a:picLocks noChangeAspect="1"/>
          </p:cNvPicPr>
          <p:nvPr/>
        </p:nvPicPr>
        <p:blipFill>
          <a:blip r:embed="rId2"/>
          <a:stretch>
            <a:fillRect/>
          </a:stretch>
        </p:blipFill>
        <p:spPr>
          <a:xfrm>
            <a:off x="8204870" y="0"/>
            <a:ext cx="3987130" cy="1450974"/>
          </a:xfrm>
          <a:prstGeom prst="rect">
            <a:avLst/>
          </a:prstGeom>
        </p:spPr>
      </p:pic>
      <p:sp>
        <p:nvSpPr>
          <p:cNvPr id="2" name="Nadpis 1"/>
          <p:cNvSpPr>
            <a:spLocks noGrp="1"/>
          </p:cNvSpPr>
          <p:nvPr>
            <p:ph type="title"/>
          </p:nvPr>
        </p:nvSpPr>
        <p:spPr>
          <a:xfrm>
            <a:off x="838200" y="498680"/>
            <a:ext cx="10515600" cy="1325563"/>
          </a:xfrm>
        </p:spPr>
        <p:txBody>
          <a:bodyPr/>
          <a:lstStyle/>
          <a:p>
            <a:pPr algn="ctr"/>
            <a:r>
              <a:rPr lang="sk-SK" b="1" dirty="0">
                <a:solidFill>
                  <a:schemeClr val="accent1">
                    <a:lumMod val="50000"/>
                  </a:schemeClr>
                </a:solidFill>
                <a:effectLst>
                  <a:outerShdw blurRad="38100" dist="38100" dir="2700000" algn="tl">
                    <a:srgbClr val="000000">
                      <a:alpha val="43137"/>
                    </a:srgbClr>
                  </a:outerShdw>
                </a:effectLst>
                <a:latin typeface="+mn-lt"/>
              </a:rPr>
              <a:t>Právny základ</a:t>
            </a:r>
          </a:p>
        </p:txBody>
      </p:sp>
      <p:sp>
        <p:nvSpPr>
          <p:cNvPr id="3" name="Zástupný objekt pre obsah 2"/>
          <p:cNvSpPr>
            <a:spLocks noGrp="1"/>
          </p:cNvSpPr>
          <p:nvPr>
            <p:ph idx="1"/>
          </p:nvPr>
        </p:nvSpPr>
        <p:spPr>
          <a:xfrm>
            <a:off x="473825" y="1627642"/>
            <a:ext cx="11718175" cy="4906162"/>
          </a:xfrm>
        </p:spPr>
        <p:txBody>
          <a:bodyPr>
            <a:normAutofit fontScale="92500" lnSpcReduction="20000"/>
          </a:bodyPr>
          <a:lstStyle/>
          <a:p>
            <a:pPr marL="0" indent="0">
              <a:buNone/>
            </a:pPr>
            <a:r>
              <a:rPr lang="sk-SK" sz="3600" dirty="0">
                <a:solidFill>
                  <a:schemeClr val="accent1">
                    <a:lumMod val="50000"/>
                  </a:schemeClr>
                </a:solidFill>
                <a:effectLst>
                  <a:outerShdw blurRad="38100" dist="38100" dir="2700000" algn="tl">
                    <a:srgbClr val="000000">
                      <a:alpha val="43137"/>
                    </a:srgbClr>
                  </a:outerShdw>
                </a:effectLst>
              </a:rPr>
              <a:t>Jeden z právnych základov vymenovaných v čl. 6 nariadenia 2016/679 alebo § 13 zákona č. 18/2018 </a:t>
            </a:r>
            <a:r>
              <a:rPr lang="sk-SK" sz="3600" dirty="0" err="1">
                <a:solidFill>
                  <a:schemeClr val="accent1">
                    <a:lumMod val="50000"/>
                  </a:schemeClr>
                </a:solidFill>
                <a:effectLst>
                  <a:outerShdw blurRad="38100" dist="38100" dir="2700000" algn="tl">
                    <a:srgbClr val="000000">
                      <a:alpha val="43137"/>
                    </a:srgbClr>
                  </a:outerShdw>
                </a:effectLst>
              </a:rPr>
              <a:t>Z.z</a:t>
            </a:r>
            <a:r>
              <a:rPr lang="sk-SK" sz="3600" dirty="0">
                <a:solidFill>
                  <a:schemeClr val="accent1">
                    <a:lumMod val="50000"/>
                  </a:schemeClr>
                </a:solidFill>
                <a:effectLst>
                  <a:outerShdw blurRad="38100" dist="38100" dir="2700000" algn="tl">
                    <a:srgbClr val="000000">
                      <a:alpha val="43137"/>
                    </a:srgbClr>
                  </a:outerShdw>
                </a:effectLst>
              </a:rPr>
              <a:t>. :</a:t>
            </a:r>
          </a:p>
          <a:p>
            <a:pPr algn="just">
              <a:buFont typeface="Wingdings" panose="05000000000000000000" pitchFamily="2" charset="2"/>
              <a:buChar char="Ø"/>
            </a:pPr>
            <a:r>
              <a:rPr lang="sk-SK" sz="3200" b="1" dirty="0"/>
              <a:t>súhlas dotknutej osoby;</a:t>
            </a:r>
          </a:p>
          <a:p>
            <a:pPr algn="just">
              <a:buFont typeface="Wingdings" panose="05000000000000000000" pitchFamily="2" charset="2"/>
              <a:buChar char="Ø"/>
            </a:pPr>
            <a:r>
              <a:rPr lang="sk-SK" sz="3200" dirty="0"/>
              <a:t>plnenie zmluvy s dotknutou osobou;</a:t>
            </a:r>
          </a:p>
          <a:p>
            <a:pPr algn="just">
              <a:buFont typeface="Wingdings" panose="05000000000000000000" pitchFamily="2" charset="2"/>
              <a:buChar char="Ø"/>
            </a:pPr>
            <a:r>
              <a:rPr lang="sk-SK" sz="3200" dirty="0"/>
              <a:t>nevyhnutné podľa osobitného predpisu alebo medzinárodnej zmluvy&gt;&gt; vykonávať spracúvanie, je povinnosťou/ výkonným právom prevádzkovateľa&gt;&gt;vyplýva to zo zákona ako povinnosť;</a:t>
            </a:r>
          </a:p>
          <a:p>
            <a:pPr algn="just">
              <a:buFont typeface="Wingdings" panose="05000000000000000000" pitchFamily="2" charset="2"/>
              <a:buChar char="Ø"/>
            </a:pPr>
            <a:r>
              <a:rPr lang="sk-SK" sz="3200" dirty="0"/>
              <a:t>spracúvanie OÚ je nevyhnutné na ochranu života, zdravia, majetku dotknutej osoby/inej FO;</a:t>
            </a:r>
          </a:p>
          <a:p>
            <a:pPr algn="just">
              <a:buFont typeface="Wingdings" panose="05000000000000000000" pitchFamily="2" charset="2"/>
              <a:buChar char="Ø"/>
            </a:pPr>
            <a:r>
              <a:rPr lang="sk-SK" sz="3200" b="1" dirty="0"/>
              <a:t>nevyhnutné na splnenie úlohy realizovanej vo verejnom záujme/ pri výkone verejnej moci zverenej prevádzkovateľovi</a:t>
            </a:r>
            <a:r>
              <a:rPr lang="sk-SK" sz="3200" dirty="0"/>
              <a:t>;</a:t>
            </a:r>
          </a:p>
          <a:p>
            <a:pPr algn="just">
              <a:buFont typeface="Wingdings" panose="05000000000000000000" pitchFamily="2" charset="2"/>
              <a:buChar char="Ø"/>
            </a:pPr>
            <a:r>
              <a:rPr lang="sk-SK" sz="3200" b="1" dirty="0"/>
              <a:t>oprávnený záujem prevádzkovateľa</a:t>
            </a:r>
          </a:p>
          <a:p>
            <a:pPr marL="0" indent="0" algn="just">
              <a:buNone/>
            </a:pPr>
            <a:endParaRPr lang="sk-SK" sz="3200" b="1" dirty="0"/>
          </a:p>
          <a:p>
            <a:pPr marL="450850" indent="-450850">
              <a:buFont typeface="Wingdings" panose="05000000000000000000" pitchFamily="2" charset="2"/>
              <a:buChar char="Ø"/>
            </a:pPr>
            <a:endParaRPr lang="sk-SK" sz="3200" dirty="0"/>
          </a:p>
        </p:txBody>
      </p:sp>
    </p:spTree>
    <p:extLst>
      <p:ext uri="{BB962C8B-B14F-4D97-AF65-F5344CB8AC3E}">
        <p14:creationId xmlns:p14="http://schemas.microsoft.com/office/powerpoint/2010/main" val="10986270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4"/>
          <p:cNvPicPr>
            <a:picLocks noChangeAspect="1"/>
          </p:cNvPicPr>
          <p:nvPr/>
        </p:nvPicPr>
        <p:blipFill>
          <a:blip r:embed="rId2"/>
          <a:stretch>
            <a:fillRect/>
          </a:stretch>
        </p:blipFill>
        <p:spPr>
          <a:xfrm>
            <a:off x="8204870" y="0"/>
            <a:ext cx="3987130" cy="1450974"/>
          </a:xfrm>
          <a:prstGeom prst="rect">
            <a:avLst/>
          </a:prstGeom>
        </p:spPr>
      </p:pic>
      <p:sp>
        <p:nvSpPr>
          <p:cNvPr id="2" name="Nadpis 1"/>
          <p:cNvSpPr>
            <a:spLocks noGrp="1"/>
          </p:cNvSpPr>
          <p:nvPr>
            <p:ph type="title"/>
          </p:nvPr>
        </p:nvSpPr>
        <p:spPr>
          <a:xfrm>
            <a:off x="838200" y="498680"/>
            <a:ext cx="10515600" cy="1325563"/>
          </a:xfrm>
        </p:spPr>
        <p:txBody>
          <a:bodyPr/>
          <a:lstStyle/>
          <a:p>
            <a:pPr algn="ctr"/>
            <a:r>
              <a:rPr lang="sk-SK" b="1" dirty="0">
                <a:solidFill>
                  <a:schemeClr val="accent1">
                    <a:lumMod val="50000"/>
                  </a:schemeClr>
                </a:solidFill>
                <a:effectLst>
                  <a:outerShdw blurRad="38100" dist="38100" dir="2700000" algn="tl">
                    <a:srgbClr val="000000">
                      <a:alpha val="43137"/>
                    </a:srgbClr>
                  </a:outerShdw>
                </a:effectLst>
                <a:latin typeface="+mn-lt"/>
              </a:rPr>
              <a:t>Právny základ oprávnený záujem</a:t>
            </a:r>
          </a:p>
        </p:txBody>
      </p:sp>
      <p:sp>
        <p:nvSpPr>
          <p:cNvPr id="3" name="Zástupný objekt pre obsah 2"/>
          <p:cNvSpPr>
            <a:spLocks noGrp="1"/>
          </p:cNvSpPr>
          <p:nvPr>
            <p:ph idx="1"/>
          </p:nvPr>
        </p:nvSpPr>
        <p:spPr>
          <a:xfrm>
            <a:off x="473825" y="1627642"/>
            <a:ext cx="11718175" cy="4906162"/>
          </a:xfrm>
        </p:spPr>
        <p:txBody>
          <a:bodyPr>
            <a:normAutofit fontScale="92500" lnSpcReduction="20000"/>
          </a:bodyPr>
          <a:lstStyle/>
          <a:p>
            <a:pPr marL="0" indent="0">
              <a:buNone/>
            </a:pPr>
            <a:r>
              <a:rPr lang="sk-SK" sz="3500" dirty="0"/>
              <a:t>Špecifické faktory testu proporcionality:</a:t>
            </a:r>
          </a:p>
          <a:p>
            <a:pPr>
              <a:buFont typeface="Wingdings" panose="05000000000000000000" pitchFamily="2" charset="2"/>
              <a:buChar char="Ø"/>
            </a:pPr>
            <a:r>
              <a:rPr lang="sk-SK" sz="3500" dirty="0"/>
              <a:t>Typ zbieraných informácií, </a:t>
            </a:r>
          </a:p>
          <a:p>
            <a:pPr>
              <a:buFont typeface="Wingdings" panose="05000000000000000000" pitchFamily="2" charset="2"/>
              <a:buChar char="Ø"/>
            </a:pPr>
            <a:r>
              <a:rPr lang="sk-SK" sz="3500" dirty="0"/>
              <a:t>Rozsah monitorovania (geografický rozsah monitorovanie, hustota osídlenia monitorovaného územia, priestorové plánovanie),</a:t>
            </a:r>
          </a:p>
          <a:p>
            <a:pPr>
              <a:buFont typeface="Wingdings" panose="05000000000000000000" pitchFamily="2" charset="2"/>
              <a:buChar char="Ø"/>
            </a:pPr>
            <a:r>
              <a:rPr lang="sk-SK" sz="3500" dirty="0"/>
              <a:t>Počet dotknutých osôb alebo porovnanie s populáciou SR,</a:t>
            </a:r>
          </a:p>
          <a:p>
            <a:pPr>
              <a:buFont typeface="Wingdings" panose="05000000000000000000" pitchFamily="2" charset="2"/>
              <a:buChar char="Ø"/>
            </a:pPr>
            <a:r>
              <a:rPr lang="sk-SK" sz="3500" dirty="0"/>
              <a:t>Konkrétna situácia v ktorej sa ide monitorovať, </a:t>
            </a:r>
          </a:p>
          <a:p>
            <a:pPr>
              <a:buFont typeface="Wingdings" panose="05000000000000000000" pitchFamily="2" charset="2"/>
              <a:buChar char="Ø"/>
            </a:pPr>
            <a:r>
              <a:rPr lang="sk-SK" sz="3500" dirty="0"/>
              <a:t>Skutočné záujmy dotknutých osôb,</a:t>
            </a:r>
          </a:p>
          <a:p>
            <a:pPr>
              <a:buFont typeface="Wingdings" panose="05000000000000000000" pitchFamily="2" charset="2"/>
              <a:buChar char="Ø"/>
            </a:pPr>
            <a:r>
              <a:rPr lang="sk-SK" sz="3500" dirty="0"/>
              <a:t>Iné možnosti monitorovania, </a:t>
            </a:r>
          </a:p>
          <a:p>
            <a:pPr>
              <a:buFont typeface="Wingdings" panose="05000000000000000000" pitchFamily="2" charset="2"/>
              <a:buChar char="Ø"/>
            </a:pPr>
            <a:r>
              <a:rPr lang="sk-SK" sz="3500" dirty="0"/>
              <a:t>Povaha a hodnotenie dopadu zásahu do základných práv dotknutých osôb,</a:t>
            </a:r>
          </a:p>
          <a:p>
            <a:pPr>
              <a:buFont typeface="Wingdings" panose="05000000000000000000" pitchFamily="2" charset="2"/>
              <a:buChar char="Ø"/>
            </a:pPr>
            <a:r>
              <a:rPr lang="sk-SK" sz="3500" dirty="0"/>
              <a:t>Primerané očakávania dotknutých osôb.</a:t>
            </a:r>
          </a:p>
          <a:p>
            <a:pPr>
              <a:buFont typeface="Wingdings" panose="05000000000000000000" pitchFamily="2" charset="2"/>
              <a:buChar char="Ø"/>
            </a:pPr>
            <a:endParaRPr lang="sk-SK" sz="3600" dirty="0">
              <a:solidFill>
                <a:schemeClr val="accent1">
                  <a:lumMod val="50000"/>
                </a:schemeClr>
              </a:solidFill>
              <a:effectLst>
                <a:outerShdw blurRad="38100" dist="38100" dir="2700000" algn="tl">
                  <a:srgbClr val="000000">
                    <a:alpha val="43137"/>
                  </a:srgbClr>
                </a:outerShdw>
              </a:effectLst>
            </a:endParaRPr>
          </a:p>
          <a:p>
            <a:pPr>
              <a:buFont typeface="Wingdings" panose="05000000000000000000" pitchFamily="2" charset="2"/>
              <a:buChar char="Ø"/>
            </a:pPr>
            <a:endParaRPr lang="sk-SK" sz="3200" dirty="0"/>
          </a:p>
          <a:p>
            <a:pPr marL="0" indent="0" algn="just">
              <a:buNone/>
            </a:pPr>
            <a:endParaRPr lang="sk-SK" sz="3200" b="1" dirty="0"/>
          </a:p>
          <a:p>
            <a:pPr marL="450850" indent="-450850">
              <a:buFont typeface="Wingdings" panose="05000000000000000000" pitchFamily="2" charset="2"/>
              <a:buChar char="Ø"/>
            </a:pPr>
            <a:endParaRPr lang="sk-SK" sz="3200" dirty="0"/>
          </a:p>
        </p:txBody>
      </p:sp>
    </p:spTree>
    <p:extLst>
      <p:ext uri="{BB962C8B-B14F-4D97-AF65-F5344CB8AC3E}">
        <p14:creationId xmlns:p14="http://schemas.microsoft.com/office/powerpoint/2010/main" val="4874995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4"/>
          <p:cNvPicPr>
            <a:picLocks noChangeAspect="1"/>
          </p:cNvPicPr>
          <p:nvPr/>
        </p:nvPicPr>
        <p:blipFill>
          <a:blip r:embed="rId2"/>
          <a:stretch>
            <a:fillRect/>
          </a:stretch>
        </p:blipFill>
        <p:spPr>
          <a:xfrm>
            <a:off x="8204870" y="0"/>
            <a:ext cx="3987130" cy="1450974"/>
          </a:xfrm>
          <a:prstGeom prst="rect">
            <a:avLst/>
          </a:prstGeom>
        </p:spPr>
      </p:pic>
      <p:sp>
        <p:nvSpPr>
          <p:cNvPr id="2" name="Nadpis 1"/>
          <p:cNvSpPr>
            <a:spLocks noGrp="1"/>
          </p:cNvSpPr>
          <p:nvPr>
            <p:ph type="title"/>
          </p:nvPr>
        </p:nvSpPr>
        <p:spPr>
          <a:xfrm>
            <a:off x="838200" y="498680"/>
            <a:ext cx="10515600" cy="1325563"/>
          </a:xfrm>
        </p:spPr>
        <p:txBody>
          <a:bodyPr/>
          <a:lstStyle/>
          <a:p>
            <a:pPr algn="ctr"/>
            <a:r>
              <a:rPr lang="sk-SK" b="1" dirty="0">
                <a:solidFill>
                  <a:schemeClr val="accent1">
                    <a:lumMod val="50000"/>
                  </a:schemeClr>
                </a:solidFill>
                <a:effectLst>
                  <a:outerShdw blurRad="38100" dist="38100" dir="2700000" algn="tl">
                    <a:srgbClr val="000000">
                      <a:alpha val="43137"/>
                    </a:srgbClr>
                  </a:outerShdw>
                </a:effectLst>
                <a:latin typeface="+mn-lt"/>
              </a:rPr>
              <a:t>Postavenie </a:t>
            </a:r>
          </a:p>
        </p:txBody>
      </p:sp>
      <p:sp>
        <p:nvSpPr>
          <p:cNvPr id="3" name="Zástupný objekt pre obsah 2"/>
          <p:cNvSpPr>
            <a:spLocks noGrp="1"/>
          </p:cNvSpPr>
          <p:nvPr>
            <p:ph idx="1"/>
          </p:nvPr>
        </p:nvSpPr>
        <p:spPr>
          <a:xfrm>
            <a:off x="473825" y="1627642"/>
            <a:ext cx="11718175" cy="4906162"/>
          </a:xfrm>
        </p:spPr>
        <p:txBody>
          <a:bodyPr>
            <a:normAutofit/>
          </a:bodyPr>
          <a:lstStyle/>
          <a:p>
            <a:pPr>
              <a:buFont typeface="Wingdings" panose="05000000000000000000" pitchFamily="2" charset="2"/>
              <a:buChar char="Ø"/>
            </a:pPr>
            <a:r>
              <a:rPr lang="sk-SK" sz="3200" b="1" dirty="0">
                <a:solidFill>
                  <a:srgbClr val="0070C0"/>
                </a:solidFill>
              </a:rPr>
              <a:t>Prevádzkovateľ?</a:t>
            </a:r>
            <a:r>
              <a:rPr lang="sk-SK" sz="3200" dirty="0">
                <a:solidFill>
                  <a:srgbClr val="0070C0"/>
                </a:solidFill>
              </a:rPr>
              <a:t> Spracúvam vo svojom mene</a:t>
            </a:r>
          </a:p>
          <a:p>
            <a:pPr>
              <a:buFont typeface="Wingdings" panose="05000000000000000000" pitchFamily="2" charset="2"/>
              <a:buChar char="Ø"/>
            </a:pPr>
            <a:r>
              <a:rPr lang="sk-SK" sz="3200" b="1" dirty="0"/>
              <a:t>Spoločný prevádzkovateľ? </a:t>
            </a:r>
            <a:r>
              <a:rPr lang="sk-SK" sz="3200" dirty="0"/>
              <a:t>Dvaja alebo viacerí prevádzkovatelia</a:t>
            </a:r>
          </a:p>
          <a:p>
            <a:pPr>
              <a:buFont typeface="Wingdings" panose="05000000000000000000" pitchFamily="2" charset="2"/>
              <a:buChar char="Ø"/>
            </a:pPr>
            <a:endParaRPr lang="sk-SK" sz="3200" dirty="0"/>
          </a:p>
          <a:p>
            <a:pPr>
              <a:buFont typeface="Wingdings" panose="05000000000000000000" pitchFamily="2" charset="2"/>
              <a:buChar char="Ø"/>
            </a:pPr>
            <a:r>
              <a:rPr lang="sk-SK" sz="3200" b="1" dirty="0">
                <a:solidFill>
                  <a:srgbClr val="0070C0"/>
                </a:solidFill>
              </a:rPr>
              <a:t>Mám v rámci spracúvania sprostredkovateľa? </a:t>
            </a:r>
            <a:r>
              <a:rPr lang="sk-SK" sz="3200" dirty="0">
                <a:solidFill>
                  <a:srgbClr val="0070C0"/>
                </a:solidFill>
              </a:rPr>
              <a:t>Niekto pre mňa v mojom mene na základe mojich pokynov a sprostredkovateľskej zmluvy (písomná, právny akt) spracúva, ZODPOVEDNOSŤ PREVÁDZKOVATEĽA</a:t>
            </a:r>
          </a:p>
          <a:p>
            <a:pPr>
              <a:buFont typeface="Wingdings" panose="05000000000000000000" pitchFamily="2" charset="2"/>
              <a:buChar char="Ø"/>
            </a:pPr>
            <a:r>
              <a:rPr lang="sk-SK" sz="3200" b="1" dirty="0"/>
              <a:t>Som sprostredkovateľ? </a:t>
            </a:r>
            <a:r>
              <a:rPr lang="sk-SK" sz="3200" dirty="0"/>
              <a:t>Spracúvam v niekoho mene OÚ na základe jeho pokynov a sprostredkovateľskej zmluvy</a:t>
            </a:r>
          </a:p>
          <a:p>
            <a:pPr marL="0" indent="0">
              <a:buNone/>
            </a:pPr>
            <a:endParaRPr lang="sk-SK" sz="3200" dirty="0"/>
          </a:p>
          <a:p>
            <a:pPr marL="450850" indent="-450850">
              <a:buFont typeface="Wingdings" panose="05000000000000000000" pitchFamily="2" charset="2"/>
              <a:buChar char="Ø"/>
            </a:pPr>
            <a:endParaRPr lang="sk-SK" sz="3200" dirty="0"/>
          </a:p>
        </p:txBody>
      </p:sp>
    </p:spTree>
    <p:extLst>
      <p:ext uri="{BB962C8B-B14F-4D97-AF65-F5344CB8AC3E}">
        <p14:creationId xmlns:p14="http://schemas.microsoft.com/office/powerpoint/2010/main" val="32708884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85F43-2548-4466-A58A-DA6520A1B6A2}"/>
              </a:ext>
            </a:extLst>
          </p:cNvPr>
          <p:cNvSpPr>
            <a:spLocks noGrp="1"/>
          </p:cNvSpPr>
          <p:nvPr>
            <p:ph type="title"/>
          </p:nvPr>
        </p:nvSpPr>
        <p:spPr/>
        <p:txBody>
          <a:bodyPr/>
          <a:lstStyle/>
          <a:p>
            <a:pPr>
              <a:lnSpc>
                <a:spcPct val="100000"/>
              </a:lnSpc>
              <a:buClr>
                <a:srgbClr val="002060"/>
              </a:buClr>
            </a:pPr>
            <a:r>
              <a:rPr lang="sk-SK" b="1" dirty="0">
                <a:solidFill>
                  <a:schemeClr val="accent1">
                    <a:lumMod val="50000"/>
                  </a:schemeClr>
                </a:solidFill>
                <a:effectLst>
                  <a:outerShdw blurRad="38100" dist="38100" dir="2700000" algn="tl">
                    <a:srgbClr val="000000">
                      <a:alpha val="43137"/>
                    </a:srgbClr>
                  </a:outerShdw>
                </a:effectLst>
                <a:latin typeface="+mn-lt"/>
              </a:rPr>
              <a:t>Zverejnenie záznamu</a:t>
            </a:r>
          </a:p>
        </p:txBody>
      </p:sp>
      <p:sp>
        <p:nvSpPr>
          <p:cNvPr id="3" name="Content Placeholder 2">
            <a:extLst>
              <a:ext uri="{FF2B5EF4-FFF2-40B4-BE49-F238E27FC236}">
                <a16:creationId xmlns:a16="http://schemas.microsoft.com/office/drawing/2014/main" id="{B7A7FED7-B48D-4035-9527-57A84CFCC670}"/>
              </a:ext>
            </a:extLst>
          </p:cNvPr>
          <p:cNvSpPr>
            <a:spLocks noGrp="1"/>
          </p:cNvSpPr>
          <p:nvPr>
            <p:ph sz="half" idx="1"/>
          </p:nvPr>
        </p:nvSpPr>
        <p:spPr/>
        <p:txBody>
          <a:bodyPr>
            <a:normAutofit lnSpcReduction="10000"/>
          </a:bodyPr>
          <a:lstStyle/>
          <a:p>
            <a:pPr marL="0" indent="0">
              <a:buNone/>
            </a:pPr>
            <a:r>
              <a:rPr lang="sk-SK" dirty="0"/>
              <a:t>Nespadá do pôsobnosti nariadenia 2016/679:</a:t>
            </a:r>
          </a:p>
          <a:p>
            <a:pPr>
              <a:buFont typeface="Wingdings" panose="05000000000000000000" pitchFamily="2" charset="2"/>
              <a:buChar char="Ø"/>
            </a:pPr>
            <a:r>
              <a:rPr lang="sk-SK" dirty="0"/>
              <a:t>Spracúvanie fyzickou osobou v rámci výlučne osobnej činnosti alebo domácej činnosti (podľa § 3 ods. 5 písm. a)</a:t>
            </a:r>
          </a:p>
          <a:p>
            <a:pPr>
              <a:buFont typeface="Wingdings" panose="05000000000000000000" pitchFamily="2" charset="2"/>
              <a:buChar char="Ø"/>
            </a:pPr>
            <a:r>
              <a:rPr lang="sk-SK" dirty="0"/>
              <a:t>SIS, Vojenským spravodajstvom, NBÚ </a:t>
            </a:r>
            <a:r>
              <a:rPr lang="sk-SK" dirty="0" err="1"/>
              <a:t>bezp</a:t>
            </a:r>
            <a:r>
              <a:rPr lang="sk-SK" dirty="0"/>
              <a:t>. prehliadky, Súdna rada predpoklady sudcovskej </a:t>
            </a:r>
            <a:r>
              <a:rPr lang="sk-SK" dirty="0" err="1"/>
              <a:t>spôs</a:t>
            </a:r>
            <a:r>
              <a:rPr lang="sk-SK" dirty="0"/>
              <a:t>. (podľa § 3 ods. 5 písm. b) a c)</a:t>
            </a:r>
          </a:p>
          <a:p>
            <a:pPr marL="0" indent="0">
              <a:buNone/>
            </a:pPr>
            <a:endParaRPr lang="sk-SK" dirty="0"/>
          </a:p>
        </p:txBody>
      </p:sp>
      <p:sp>
        <p:nvSpPr>
          <p:cNvPr id="4" name="Content Placeholder 3">
            <a:extLst>
              <a:ext uri="{FF2B5EF4-FFF2-40B4-BE49-F238E27FC236}">
                <a16:creationId xmlns:a16="http://schemas.microsoft.com/office/drawing/2014/main" id="{3C5187F6-688E-48ED-B24C-F45FD58E75E1}"/>
              </a:ext>
            </a:extLst>
          </p:cNvPr>
          <p:cNvSpPr>
            <a:spLocks noGrp="1"/>
          </p:cNvSpPr>
          <p:nvPr>
            <p:ph sz="half" idx="2"/>
          </p:nvPr>
        </p:nvSpPr>
        <p:spPr/>
        <p:txBody>
          <a:bodyPr>
            <a:normAutofit lnSpcReduction="10000"/>
          </a:bodyPr>
          <a:lstStyle/>
          <a:p>
            <a:pPr marL="0" indent="0">
              <a:buNone/>
            </a:pPr>
            <a:r>
              <a:rPr lang="sk-SK" dirty="0"/>
              <a:t>Spadá do pôsobnosti nariadenia 2016/679:</a:t>
            </a:r>
          </a:p>
          <a:p>
            <a:pPr>
              <a:buFont typeface="Wingdings" panose="05000000000000000000" pitchFamily="2" charset="2"/>
              <a:buChar char="Ø"/>
            </a:pPr>
            <a:r>
              <a:rPr lang="sk-SK" dirty="0"/>
              <a:t> systematické monitorovanie verejne prístupných priestorov s osobnými údajmi</a:t>
            </a:r>
          </a:p>
          <a:p>
            <a:pPr>
              <a:buFont typeface="Wingdings" panose="05000000000000000000" pitchFamily="2" charset="2"/>
              <a:buChar char="Ø"/>
            </a:pPr>
            <a:r>
              <a:rPr lang="sk-SK" dirty="0"/>
              <a:t>Zverejnenie záznamu s osobnými údajmi na internetovej stránke, kde si to môže neidentifikovateľný počet užívateľov posielať, pozerať, zdieľať (C-345/201</a:t>
            </a:r>
            <a:r>
              <a:rPr lang="en-GB" dirty="0"/>
              <a:t>7, </a:t>
            </a:r>
            <a:r>
              <a:rPr lang="en-GB" dirty="0" err="1"/>
              <a:t>Sergejs</a:t>
            </a:r>
            <a:r>
              <a:rPr lang="en-GB" dirty="0"/>
              <a:t> </a:t>
            </a:r>
            <a:r>
              <a:rPr lang="en-GB" dirty="0" err="1"/>
              <a:t>Buivids</a:t>
            </a:r>
            <a:r>
              <a:rPr lang="en-GB"/>
              <a:t>, bod 43, 47</a:t>
            </a:r>
            <a:r>
              <a:rPr lang="sk-SK" dirty="0"/>
              <a:t>)</a:t>
            </a:r>
          </a:p>
          <a:p>
            <a:pPr>
              <a:buFont typeface="Wingdings" panose="05000000000000000000" pitchFamily="2" charset="2"/>
              <a:buChar char="Ø"/>
            </a:pPr>
            <a:endParaRPr lang="sk-SK" dirty="0"/>
          </a:p>
          <a:p>
            <a:pPr>
              <a:buFont typeface="Wingdings" panose="05000000000000000000" pitchFamily="2" charset="2"/>
              <a:buChar char="Ø"/>
            </a:pPr>
            <a:endParaRPr lang="sk-SK" dirty="0"/>
          </a:p>
          <a:p>
            <a:pPr>
              <a:buFont typeface="Wingdings" panose="05000000000000000000" pitchFamily="2" charset="2"/>
              <a:buChar char="Ø"/>
            </a:pPr>
            <a:endParaRPr lang="sk-SK" dirty="0"/>
          </a:p>
          <a:p>
            <a:endParaRPr lang="sk-SK" dirty="0"/>
          </a:p>
          <a:p>
            <a:endParaRPr lang="sk-SK" dirty="0"/>
          </a:p>
        </p:txBody>
      </p:sp>
      <p:sp>
        <p:nvSpPr>
          <p:cNvPr id="5" name="Date Placeholder 4">
            <a:extLst>
              <a:ext uri="{FF2B5EF4-FFF2-40B4-BE49-F238E27FC236}">
                <a16:creationId xmlns:a16="http://schemas.microsoft.com/office/drawing/2014/main" id="{E26A3086-6589-40E3-ABCD-AB06818C1D9A}"/>
              </a:ext>
            </a:extLst>
          </p:cNvPr>
          <p:cNvSpPr>
            <a:spLocks noGrp="1"/>
          </p:cNvSpPr>
          <p:nvPr>
            <p:ph type="dt" sz="half" idx="10"/>
          </p:nvPr>
        </p:nvSpPr>
        <p:spPr/>
        <p:txBody>
          <a:bodyPr/>
          <a:lstStyle/>
          <a:p>
            <a:endParaRPr lang="sk-SK"/>
          </a:p>
        </p:txBody>
      </p:sp>
      <p:pic>
        <p:nvPicPr>
          <p:cNvPr id="6" name="Obrázok 4">
            <a:extLst>
              <a:ext uri="{FF2B5EF4-FFF2-40B4-BE49-F238E27FC236}">
                <a16:creationId xmlns:a16="http://schemas.microsoft.com/office/drawing/2014/main" id="{89375BB4-7175-44ED-92C3-DD8B0EC07DBA}"/>
              </a:ext>
            </a:extLst>
          </p:cNvPr>
          <p:cNvPicPr>
            <a:picLocks noChangeAspect="1"/>
          </p:cNvPicPr>
          <p:nvPr/>
        </p:nvPicPr>
        <p:blipFill>
          <a:blip r:embed="rId2"/>
          <a:stretch>
            <a:fillRect/>
          </a:stretch>
        </p:blipFill>
        <p:spPr>
          <a:xfrm>
            <a:off x="8204870" y="0"/>
            <a:ext cx="3987130" cy="1450974"/>
          </a:xfrm>
          <a:prstGeom prst="rect">
            <a:avLst/>
          </a:prstGeom>
        </p:spPr>
      </p:pic>
    </p:spTree>
    <p:extLst>
      <p:ext uri="{BB962C8B-B14F-4D97-AF65-F5344CB8AC3E}">
        <p14:creationId xmlns:p14="http://schemas.microsoft.com/office/powerpoint/2010/main" val="2673625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4"/>
          <p:cNvPicPr>
            <a:picLocks noChangeAspect="1"/>
          </p:cNvPicPr>
          <p:nvPr/>
        </p:nvPicPr>
        <p:blipFill>
          <a:blip r:embed="rId2"/>
          <a:stretch>
            <a:fillRect/>
          </a:stretch>
        </p:blipFill>
        <p:spPr>
          <a:xfrm>
            <a:off x="8204870" y="0"/>
            <a:ext cx="3987130" cy="1450974"/>
          </a:xfrm>
          <a:prstGeom prst="rect">
            <a:avLst/>
          </a:prstGeom>
        </p:spPr>
      </p:pic>
      <p:sp>
        <p:nvSpPr>
          <p:cNvPr id="2" name="Nadpis 1"/>
          <p:cNvSpPr>
            <a:spLocks noGrp="1"/>
          </p:cNvSpPr>
          <p:nvPr>
            <p:ph type="title"/>
          </p:nvPr>
        </p:nvSpPr>
        <p:spPr>
          <a:xfrm>
            <a:off x="780011" y="2884432"/>
            <a:ext cx="10515600" cy="1325563"/>
          </a:xfrm>
        </p:spPr>
        <p:txBody>
          <a:bodyPr>
            <a:normAutofit fontScale="90000"/>
          </a:bodyPr>
          <a:lstStyle/>
          <a:p>
            <a:pPr algn="ctr"/>
            <a:br>
              <a:rPr lang="sk-SK" sz="5300" b="1" dirty="0">
                <a:solidFill>
                  <a:schemeClr val="accent1">
                    <a:lumMod val="50000"/>
                  </a:schemeClr>
                </a:solidFill>
                <a:effectLst>
                  <a:outerShdw blurRad="38100" dist="38100" dir="2700000" algn="tl">
                    <a:srgbClr val="000000">
                      <a:alpha val="43137"/>
                    </a:srgbClr>
                  </a:outerShdw>
                </a:effectLst>
                <a:latin typeface="+mn-lt"/>
              </a:rPr>
            </a:br>
            <a:r>
              <a:rPr lang="sk-SK" b="1" dirty="0">
                <a:solidFill>
                  <a:schemeClr val="accent1">
                    <a:lumMod val="50000"/>
                  </a:schemeClr>
                </a:solidFill>
                <a:effectLst>
                  <a:outerShdw blurRad="38100" dist="38100" dir="2700000" algn="tl">
                    <a:srgbClr val="000000">
                      <a:alpha val="43137"/>
                    </a:srgbClr>
                  </a:outerShdw>
                </a:effectLst>
                <a:latin typeface="+mn-lt"/>
                <a:cs typeface="Aharoni" panose="02010803020104030203" pitchFamily="2" charset="-79"/>
              </a:rPr>
              <a:t>Ďakujem za pozornosť</a:t>
            </a:r>
            <a:br>
              <a:rPr lang="sk-SK" b="1" dirty="0">
                <a:solidFill>
                  <a:schemeClr val="accent1">
                    <a:lumMod val="50000"/>
                  </a:schemeClr>
                </a:solidFill>
              </a:rPr>
            </a:br>
            <a:r>
              <a:rPr lang="sk-SK" b="1" dirty="0">
                <a:solidFill>
                  <a:schemeClr val="accent1">
                    <a:lumMod val="50000"/>
                  </a:schemeClr>
                </a:solidFill>
              </a:rPr>
              <a:t>								</a:t>
            </a:r>
            <a:br>
              <a:rPr lang="sk-SK" b="1" dirty="0">
                <a:solidFill>
                  <a:schemeClr val="accent1">
                    <a:lumMod val="50000"/>
                  </a:schemeClr>
                </a:solidFill>
              </a:rPr>
            </a:br>
            <a:br>
              <a:rPr lang="sk-SK" b="1" dirty="0">
                <a:solidFill>
                  <a:schemeClr val="accent1">
                    <a:lumMod val="50000"/>
                  </a:schemeClr>
                </a:solidFill>
              </a:rPr>
            </a:br>
            <a:br>
              <a:rPr lang="sk-SK" b="1" dirty="0">
                <a:solidFill>
                  <a:schemeClr val="accent1">
                    <a:lumMod val="50000"/>
                  </a:schemeClr>
                </a:solidFill>
              </a:rPr>
            </a:br>
            <a:r>
              <a:rPr lang="sk-SK" b="1" dirty="0">
                <a:solidFill>
                  <a:schemeClr val="accent1">
                    <a:lumMod val="50000"/>
                  </a:schemeClr>
                </a:solidFill>
              </a:rPr>
              <a:t>					P</a:t>
            </a:r>
            <a:r>
              <a:rPr lang="sk-SK" sz="2700" b="1" dirty="0">
                <a:solidFill>
                  <a:schemeClr val="accent1">
                    <a:lumMod val="50000"/>
                  </a:schemeClr>
                </a:solidFill>
                <a:latin typeface="+mn-lt"/>
                <a:cs typeface="Aharoni" panose="02010803020104030203" pitchFamily="2" charset="-79"/>
              </a:rPr>
              <a:t>ísomné otázky na: </a:t>
            </a:r>
            <a:br>
              <a:rPr lang="en-GB" sz="2700" b="1" dirty="0">
                <a:solidFill>
                  <a:schemeClr val="accent1">
                    <a:lumMod val="50000"/>
                  </a:schemeClr>
                </a:solidFill>
                <a:latin typeface="+mn-lt"/>
                <a:cs typeface="Aharoni" panose="02010803020104030203" pitchFamily="2" charset="-79"/>
              </a:rPr>
            </a:br>
            <a:r>
              <a:rPr lang="sk-SK" sz="2700" b="1" dirty="0">
                <a:solidFill>
                  <a:schemeClr val="accent1">
                    <a:lumMod val="50000"/>
                  </a:schemeClr>
                </a:solidFill>
                <a:latin typeface="+mn-lt"/>
                <a:cs typeface="Aharoni" panose="02010803020104030203" pitchFamily="2" charset="-79"/>
              </a:rPr>
              <a:t>						</a:t>
            </a:r>
            <a:r>
              <a:rPr lang="sk-SK" sz="2700" b="1" dirty="0" err="1">
                <a:solidFill>
                  <a:schemeClr val="accent1">
                    <a:lumMod val="50000"/>
                  </a:schemeClr>
                </a:solidFill>
                <a:latin typeface="+mn-lt"/>
                <a:cs typeface="Aharoni" panose="02010803020104030203" pitchFamily="2" charset="-79"/>
              </a:rPr>
              <a:t>statny.dozor</a:t>
            </a:r>
            <a:r>
              <a:rPr lang="en-GB" sz="2700" b="1" dirty="0">
                <a:solidFill>
                  <a:schemeClr val="accent1">
                    <a:lumMod val="50000"/>
                  </a:schemeClr>
                </a:solidFill>
                <a:latin typeface="+mn-lt"/>
                <a:cs typeface="Aharoni" panose="02010803020104030203" pitchFamily="2" charset="-79"/>
              </a:rPr>
              <a:t>@pdp.gov.sk</a:t>
            </a:r>
            <a:endParaRPr lang="sk-SK" sz="2700" b="1" dirty="0">
              <a:solidFill>
                <a:schemeClr val="accent1">
                  <a:lumMod val="50000"/>
                </a:schemeClr>
              </a:solidFill>
              <a:latin typeface="+mn-lt"/>
              <a:cs typeface="Aharoni" panose="02010803020104030203" pitchFamily="2" charset="-79"/>
            </a:endParaRPr>
          </a:p>
        </p:txBody>
      </p:sp>
    </p:spTree>
    <p:extLst>
      <p:ext uri="{BB962C8B-B14F-4D97-AF65-F5344CB8AC3E}">
        <p14:creationId xmlns:p14="http://schemas.microsoft.com/office/powerpoint/2010/main" val="3028284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4"/>
          <p:cNvPicPr>
            <a:picLocks noChangeAspect="1"/>
          </p:cNvPicPr>
          <p:nvPr/>
        </p:nvPicPr>
        <p:blipFill>
          <a:blip r:embed="rId2"/>
          <a:stretch>
            <a:fillRect/>
          </a:stretch>
        </p:blipFill>
        <p:spPr>
          <a:xfrm>
            <a:off x="8204870" y="0"/>
            <a:ext cx="3987130" cy="1450974"/>
          </a:xfrm>
          <a:prstGeom prst="rect">
            <a:avLst/>
          </a:prstGeom>
        </p:spPr>
      </p:pic>
      <p:sp>
        <p:nvSpPr>
          <p:cNvPr id="2" name="Nadpis 1"/>
          <p:cNvSpPr>
            <a:spLocks noGrp="1"/>
          </p:cNvSpPr>
          <p:nvPr>
            <p:ph type="title"/>
          </p:nvPr>
        </p:nvSpPr>
        <p:spPr>
          <a:xfrm>
            <a:off x="780011" y="2884432"/>
            <a:ext cx="10515600" cy="1325563"/>
          </a:xfrm>
        </p:spPr>
        <p:txBody>
          <a:bodyPr>
            <a:normAutofit fontScale="90000"/>
          </a:bodyPr>
          <a:lstStyle/>
          <a:p>
            <a:pPr algn="ctr"/>
            <a:br>
              <a:rPr lang="sk-SK" sz="5300" b="1" dirty="0">
                <a:solidFill>
                  <a:schemeClr val="accent1">
                    <a:lumMod val="50000"/>
                  </a:schemeClr>
                </a:solidFill>
                <a:effectLst>
                  <a:outerShdw blurRad="38100" dist="38100" dir="2700000" algn="tl">
                    <a:srgbClr val="000000">
                      <a:alpha val="43137"/>
                    </a:srgbClr>
                  </a:outerShdw>
                </a:effectLst>
                <a:latin typeface="+mn-lt"/>
              </a:rPr>
            </a:br>
            <a:r>
              <a:rPr lang="sk-SK" b="1" dirty="0">
                <a:solidFill>
                  <a:schemeClr val="accent1">
                    <a:lumMod val="50000"/>
                  </a:schemeClr>
                </a:solidFill>
                <a:effectLst>
                  <a:outerShdw blurRad="38100" dist="38100" dir="2700000" algn="tl">
                    <a:srgbClr val="000000">
                      <a:alpha val="43137"/>
                    </a:srgbClr>
                  </a:outerShdw>
                </a:effectLst>
                <a:latin typeface="+mn-lt"/>
                <a:cs typeface="Aharoni" panose="02010803020104030203" pitchFamily="2" charset="-79"/>
              </a:rPr>
              <a:t>Ochrana osobných údajov </a:t>
            </a:r>
            <a:br>
              <a:rPr lang="sk-SK" b="1" dirty="0">
                <a:solidFill>
                  <a:schemeClr val="accent1">
                    <a:lumMod val="50000"/>
                  </a:schemeClr>
                </a:solidFill>
                <a:effectLst>
                  <a:outerShdw blurRad="38100" dist="38100" dir="2700000" algn="tl">
                    <a:srgbClr val="000000">
                      <a:alpha val="43137"/>
                    </a:srgbClr>
                  </a:outerShdw>
                </a:effectLst>
                <a:latin typeface="+mn-lt"/>
                <a:cs typeface="Aharoni" panose="02010803020104030203" pitchFamily="2" charset="-79"/>
              </a:rPr>
            </a:br>
            <a:r>
              <a:rPr lang="sk-SK" b="1" dirty="0">
                <a:solidFill>
                  <a:schemeClr val="accent1">
                    <a:lumMod val="50000"/>
                  </a:schemeClr>
                </a:solidFill>
                <a:effectLst>
                  <a:outerShdw blurRad="38100" dist="38100" dir="2700000" algn="tl">
                    <a:srgbClr val="000000">
                      <a:alpha val="43137"/>
                    </a:srgbClr>
                  </a:outerShdw>
                </a:effectLst>
                <a:latin typeface="+mn-lt"/>
                <a:cs typeface="Aharoni" panose="02010803020104030203" pitchFamily="2" charset="-79"/>
              </a:rPr>
              <a:t>a</a:t>
            </a:r>
            <a:br>
              <a:rPr lang="sk-SK" b="1" dirty="0">
                <a:solidFill>
                  <a:schemeClr val="accent1">
                    <a:lumMod val="50000"/>
                  </a:schemeClr>
                </a:solidFill>
                <a:effectLst>
                  <a:outerShdw blurRad="38100" dist="38100" dir="2700000" algn="tl">
                    <a:srgbClr val="000000">
                      <a:alpha val="43137"/>
                    </a:srgbClr>
                  </a:outerShdw>
                </a:effectLst>
                <a:latin typeface="+mn-lt"/>
                <a:cs typeface="Aharoni" panose="02010803020104030203" pitchFamily="2" charset="-79"/>
              </a:rPr>
            </a:br>
            <a:r>
              <a:rPr lang="sk-SK" b="1" dirty="0">
                <a:solidFill>
                  <a:schemeClr val="accent1">
                    <a:lumMod val="50000"/>
                  </a:schemeClr>
                </a:solidFill>
                <a:effectLst>
                  <a:outerShdw blurRad="38100" dist="38100" dir="2700000" algn="tl">
                    <a:srgbClr val="000000">
                      <a:alpha val="43137"/>
                    </a:srgbClr>
                  </a:outerShdw>
                </a:effectLst>
                <a:latin typeface="+mn-lt"/>
                <a:cs typeface="Aharoni" panose="02010803020104030203" pitchFamily="2" charset="-79"/>
              </a:rPr>
              <a:t> bezpilotné prostriedky</a:t>
            </a:r>
            <a:br>
              <a:rPr lang="sk-SK" b="1" dirty="0">
                <a:solidFill>
                  <a:schemeClr val="accent1">
                    <a:lumMod val="50000"/>
                  </a:schemeClr>
                </a:solidFill>
              </a:rPr>
            </a:br>
            <a:r>
              <a:rPr lang="sk-SK" b="1" dirty="0">
                <a:solidFill>
                  <a:schemeClr val="accent1">
                    <a:lumMod val="50000"/>
                  </a:schemeClr>
                </a:solidFill>
              </a:rPr>
              <a:t>								</a:t>
            </a:r>
            <a:br>
              <a:rPr lang="sk-SK" b="1" dirty="0">
                <a:solidFill>
                  <a:schemeClr val="accent1">
                    <a:lumMod val="50000"/>
                  </a:schemeClr>
                </a:solidFill>
              </a:rPr>
            </a:br>
            <a:br>
              <a:rPr lang="sk-SK" b="1" dirty="0">
                <a:solidFill>
                  <a:schemeClr val="accent1">
                    <a:lumMod val="50000"/>
                  </a:schemeClr>
                </a:solidFill>
              </a:rPr>
            </a:br>
            <a:br>
              <a:rPr lang="sk-SK" b="1" dirty="0">
                <a:solidFill>
                  <a:schemeClr val="accent1">
                    <a:lumMod val="50000"/>
                  </a:schemeClr>
                </a:solidFill>
              </a:rPr>
            </a:br>
            <a:r>
              <a:rPr lang="sk-SK" b="1" dirty="0">
                <a:solidFill>
                  <a:schemeClr val="accent1">
                    <a:lumMod val="50000"/>
                  </a:schemeClr>
                </a:solidFill>
              </a:rPr>
              <a:t>								</a:t>
            </a:r>
            <a:r>
              <a:rPr lang="sk-SK" sz="2700" b="1" dirty="0">
                <a:solidFill>
                  <a:schemeClr val="accent1">
                    <a:lumMod val="50000"/>
                  </a:schemeClr>
                </a:solidFill>
                <a:latin typeface="+mn-lt"/>
                <a:cs typeface="Aharoni" panose="02010803020104030203" pitchFamily="2" charset="-79"/>
              </a:rPr>
              <a:t>Angela </a:t>
            </a:r>
            <a:r>
              <a:rPr lang="sk-SK" sz="2700" b="1" dirty="0" err="1">
                <a:solidFill>
                  <a:schemeClr val="accent1">
                    <a:lumMod val="50000"/>
                  </a:schemeClr>
                </a:solidFill>
                <a:latin typeface="+mn-lt"/>
                <a:cs typeface="Aharoni" panose="02010803020104030203" pitchFamily="2" charset="-79"/>
              </a:rPr>
              <a:t>Sobolčiaková</a:t>
            </a:r>
            <a:br>
              <a:rPr lang="sk-SK" sz="2700" b="1" dirty="0">
                <a:solidFill>
                  <a:schemeClr val="accent1">
                    <a:lumMod val="50000"/>
                  </a:schemeClr>
                </a:solidFill>
                <a:latin typeface="+mn-lt"/>
                <a:cs typeface="Aharoni" panose="02010803020104030203" pitchFamily="2" charset="-79"/>
              </a:rPr>
            </a:br>
            <a:r>
              <a:rPr lang="sk-SK" sz="2700" b="1" dirty="0">
                <a:solidFill>
                  <a:schemeClr val="accent1">
                    <a:lumMod val="50000"/>
                  </a:schemeClr>
                </a:solidFill>
                <a:latin typeface="+mn-lt"/>
                <a:cs typeface="Aharoni" panose="02010803020104030203" pitchFamily="2" charset="-79"/>
              </a:rPr>
              <a:t>								Odbor právnych služieb</a:t>
            </a:r>
          </a:p>
        </p:txBody>
      </p:sp>
    </p:spTree>
    <p:extLst>
      <p:ext uri="{BB962C8B-B14F-4D97-AF65-F5344CB8AC3E}">
        <p14:creationId xmlns:p14="http://schemas.microsoft.com/office/powerpoint/2010/main" val="8472610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4"/>
          <p:cNvPicPr>
            <a:picLocks noChangeAspect="1"/>
          </p:cNvPicPr>
          <p:nvPr/>
        </p:nvPicPr>
        <p:blipFill>
          <a:blip r:embed="rId2"/>
          <a:stretch>
            <a:fillRect/>
          </a:stretch>
        </p:blipFill>
        <p:spPr>
          <a:xfrm>
            <a:off x="8238122" y="-8313"/>
            <a:ext cx="3987130" cy="1450974"/>
          </a:xfrm>
          <a:prstGeom prst="rect">
            <a:avLst/>
          </a:prstGeom>
        </p:spPr>
      </p:pic>
      <p:sp>
        <p:nvSpPr>
          <p:cNvPr id="2" name="Nadpis 1"/>
          <p:cNvSpPr>
            <a:spLocks noGrp="1"/>
          </p:cNvSpPr>
          <p:nvPr>
            <p:ph type="title"/>
          </p:nvPr>
        </p:nvSpPr>
        <p:spPr>
          <a:xfrm>
            <a:off x="838200" y="498680"/>
            <a:ext cx="10515600" cy="1325563"/>
          </a:xfrm>
          <a:noFill/>
        </p:spPr>
        <p:txBody>
          <a:bodyPr/>
          <a:lstStyle/>
          <a:p>
            <a:pPr algn="ctr"/>
            <a:r>
              <a:rPr lang="sk-SK" b="1" dirty="0">
                <a:solidFill>
                  <a:schemeClr val="accent1">
                    <a:lumMod val="50000"/>
                  </a:schemeClr>
                </a:solidFill>
                <a:effectLst>
                  <a:outerShdw blurRad="38100" dist="38100" dir="2700000" algn="tl">
                    <a:srgbClr val="000000">
                      <a:alpha val="43137"/>
                    </a:srgbClr>
                  </a:outerShdw>
                </a:effectLst>
                <a:latin typeface="+mn-lt"/>
                <a:cs typeface="Aharoni" panose="02010803020104030203" pitchFamily="2" charset="-79"/>
              </a:rPr>
              <a:t>Obsah</a:t>
            </a:r>
            <a:r>
              <a:rPr lang="sk-SK" dirty="0">
                <a:solidFill>
                  <a:schemeClr val="accent1">
                    <a:lumMod val="50000"/>
                  </a:schemeClr>
                </a:solidFill>
                <a:latin typeface="Aharoni" panose="02010803020104030203" pitchFamily="2" charset="-79"/>
                <a:cs typeface="Aharoni" panose="02010803020104030203" pitchFamily="2" charset="-79"/>
              </a:rPr>
              <a:t> </a:t>
            </a:r>
          </a:p>
        </p:txBody>
      </p:sp>
      <p:sp>
        <p:nvSpPr>
          <p:cNvPr id="3" name="Zástupný objekt pre obsah 2"/>
          <p:cNvSpPr>
            <a:spLocks noGrp="1"/>
          </p:cNvSpPr>
          <p:nvPr>
            <p:ph idx="1"/>
          </p:nvPr>
        </p:nvSpPr>
        <p:spPr>
          <a:xfrm>
            <a:off x="182880" y="1561513"/>
            <a:ext cx="11720945" cy="4914101"/>
          </a:xfrm>
        </p:spPr>
        <p:txBody>
          <a:bodyPr>
            <a:normAutofit fontScale="92500" lnSpcReduction="10000"/>
          </a:bodyPr>
          <a:lstStyle/>
          <a:p>
            <a:pPr>
              <a:lnSpc>
                <a:spcPct val="100000"/>
              </a:lnSpc>
              <a:buClr>
                <a:srgbClr val="002060"/>
              </a:buClr>
              <a:buFont typeface="Wingdings" panose="05000000000000000000" pitchFamily="2" charset="2"/>
              <a:buChar char="q"/>
            </a:pPr>
            <a:r>
              <a:rPr lang="sk-SK" sz="4000" b="1" dirty="0">
                <a:solidFill>
                  <a:srgbClr val="002060"/>
                </a:solidFill>
                <a:cs typeface="Aharoni" panose="02010803020104030203" pitchFamily="2" charset="-79"/>
              </a:rPr>
              <a:t>Všeobecne</a:t>
            </a:r>
          </a:p>
          <a:p>
            <a:pPr lvl="1">
              <a:lnSpc>
                <a:spcPct val="100000"/>
              </a:lnSpc>
              <a:buClr>
                <a:srgbClr val="00B0F0"/>
              </a:buClr>
              <a:buFont typeface="Wingdings" panose="05000000000000000000" pitchFamily="2" charset="2"/>
              <a:buChar char="§"/>
            </a:pPr>
            <a:r>
              <a:rPr lang="sk-SK" sz="2800" i="1" dirty="0">
                <a:cs typeface="Aharoni" panose="02010803020104030203" pitchFamily="2" charset="-79"/>
              </a:rPr>
              <a:t>Kedy sa na bezpilotné prostriedky môže vzťahovať ochrana osobných údajov?</a:t>
            </a:r>
          </a:p>
          <a:p>
            <a:pPr>
              <a:lnSpc>
                <a:spcPct val="100000"/>
              </a:lnSpc>
              <a:buClr>
                <a:srgbClr val="002060"/>
              </a:buClr>
              <a:buFont typeface="Wingdings" panose="05000000000000000000" pitchFamily="2" charset="2"/>
              <a:buChar char="q"/>
            </a:pPr>
            <a:r>
              <a:rPr lang="sk-SK" sz="4000" b="1" dirty="0">
                <a:solidFill>
                  <a:srgbClr val="002060"/>
                </a:solidFill>
                <a:cs typeface="Aharoni" panose="02010803020104030203" pitchFamily="2" charset="-79"/>
              </a:rPr>
              <a:t>Dopad na základné práva</a:t>
            </a:r>
          </a:p>
          <a:p>
            <a:pPr lvl="1">
              <a:lnSpc>
                <a:spcPct val="100000"/>
              </a:lnSpc>
              <a:buClr>
                <a:srgbClr val="00B0F0"/>
              </a:buClr>
              <a:buFont typeface="Wingdings" panose="05000000000000000000" pitchFamily="2" charset="2"/>
              <a:buChar char="§"/>
            </a:pPr>
            <a:r>
              <a:rPr lang="sk-SK" sz="2800" i="1" dirty="0">
                <a:cs typeface="Aharoni" panose="02010803020104030203" pitchFamily="2" charset="-79"/>
              </a:rPr>
              <a:t> Prečo je dôležité pri bezpilotných prostriedkoch poznať pravidlá ochrany osobných údajov?</a:t>
            </a:r>
          </a:p>
          <a:p>
            <a:pPr>
              <a:lnSpc>
                <a:spcPct val="100000"/>
              </a:lnSpc>
              <a:buClr>
                <a:srgbClr val="002060"/>
              </a:buClr>
              <a:buFont typeface="Wingdings" panose="05000000000000000000" pitchFamily="2" charset="2"/>
              <a:buChar char="q"/>
            </a:pPr>
            <a:r>
              <a:rPr lang="sk-SK" sz="4000" b="1" dirty="0">
                <a:solidFill>
                  <a:srgbClr val="002060"/>
                </a:solidFill>
                <a:cs typeface="Aharoni" panose="02010803020104030203" pitchFamily="2" charset="-79"/>
              </a:rPr>
              <a:t>Pred vzlietnutím - základ každého spracúvania OÚ</a:t>
            </a:r>
          </a:p>
          <a:p>
            <a:pPr lvl="1">
              <a:lnSpc>
                <a:spcPct val="100000"/>
              </a:lnSpc>
              <a:buClr>
                <a:srgbClr val="00B0F0"/>
              </a:buClr>
              <a:buFont typeface="Wingdings" panose="05000000000000000000" pitchFamily="2" charset="2"/>
              <a:buChar char="§"/>
            </a:pPr>
            <a:r>
              <a:rPr lang="sk-SK" sz="2800" i="1" dirty="0">
                <a:cs typeface="Aharoni" panose="02010803020104030203" pitchFamily="2" charset="-79"/>
              </a:rPr>
              <a:t>Čo je potrebné vedieť pred vzlietnutím bezpilotného lietadla?</a:t>
            </a:r>
          </a:p>
          <a:p>
            <a:pPr>
              <a:lnSpc>
                <a:spcPct val="100000"/>
              </a:lnSpc>
              <a:buClr>
                <a:srgbClr val="002060"/>
              </a:buClr>
              <a:buFont typeface="Wingdings" panose="05000000000000000000" pitchFamily="2" charset="2"/>
              <a:buChar char="q"/>
            </a:pPr>
            <a:r>
              <a:rPr lang="sk-SK" sz="4000" b="1" dirty="0">
                <a:solidFill>
                  <a:srgbClr val="002060"/>
                </a:solidFill>
                <a:cs typeface="Aharoni" panose="02010803020104030203" pitchFamily="2" charset="-79"/>
              </a:rPr>
              <a:t>Zverejnenie</a:t>
            </a:r>
            <a:r>
              <a:rPr lang="sk-SK" sz="4300" b="1" dirty="0">
                <a:solidFill>
                  <a:srgbClr val="002060"/>
                </a:solidFill>
                <a:cs typeface="Aharoni" panose="02010803020104030203" pitchFamily="2" charset="-79"/>
              </a:rPr>
              <a:t> záznamu</a:t>
            </a:r>
          </a:p>
          <a:p>
            <a:pPr lvl="1">
              <a:lnSpc>
                <a:spcPct val="100000"/>
              </a:lnSpc>
              <a:buClr>
                <a:srgbClr val="00B0F0"/>
              </a:buClr>
              <a:buFont typeface="Wingdings" panose="05000000000000000000" pitchFamily="2" charset="2"/>
              <a:buChar char="§"/>
            </a:pPr>
            <a:r>
              <a:rPr lang="sk-SK" sz="2700" i="1" dirty="0">
                <a:cs typeface="Aharoni" panose="02010803020104030203" pitchFamily="2" charset="-79"/>
              </a:rPr>
              <a:t>Všeobecné pravidlá?</a:t>
            </a:r>
          </a:p>
        </p:txBody>
      </p:sp>
    </p:spTree>
    <p:extLst>
      <p:ext uri="{BB962C8B-B14F-4D97-AF65-F5344CB8AC3E}">
        <p14:creationId xmlns:p14="http://schemas.microsoft.com/office/powerpoint/2010/main" val="85153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4"/>
          <p:cNvPicPr>
            <a:picLocks noChangeAspect="1"/>
          </p:cNvPicPr>
          <p:nvPr/>
        </p:nvPicPr>
        <p:blipFill>
          <a:blip r:embed="rId3"/>
          <a:stretch>
            <a:fillRect/>
          </a:stretch>
        </p:blipFill>
        <p:spPr>
          <a:xfrm>
            <a:off x="8036058" y="0"/>
            <a:ext cx="3987130" cy="1450974"/>
          </a:xfrm>
          <a:prstGeom prst="rect">
            <a:avLst/>
          </a:prstGeom>
        </p:spPr>
      </p:pic>
      <p:sp>
        <p:nvSpPr>
          <p:cNvPr id="2" name="Nadpis 1"/>
          <p:cNvSpPr>
            <a:spLocks noGrp="1"/>
          </p:cNvSpPr>
          <p:nvPr>
            <p:ph type="title"/>
          </p:nvPr>
        </p:nvSpPr>
        <p:spPr>
          <a:xfrm>
            <a:off x="838200" y="698189"/>
            <a:ext cx="10515600" cy="1079086"/>
          </a:xfrm>
        </p:spPr>
        <p:txBody>
          <a:bodyPr/>
          <a:lstStyle/>
          <a:p>
            <a:pPr algn="ctr"/>
            <a:r>
              <a:rPr lang="sk-SK" b="1" dirty="0">
                <a:solidFill>
                  <a:schemeClr val="accent1">
                    <a:lumMod val="50000"/>
                  </a:schemeClr>
                </a:solidFill>
                <a:effectLst>
                  <a:outerShdw blurRad="38100" dist="38100" dir="2700000" algn="tl">
                    <a:srgbClr val="000000">
                      <a:alpha val="43137"/>
                    </a:srgbClr>
                  </a:outerShdw>
                </a:effectLst>
                <a:latin typeface="+mn-lt"/>
              </a:rPr>
              <a:t>Všeobecne</a:t>
            </a:r>
          </a:p>
        </p:txBody>
      </p:sp>
      <p:sp>
        <p:nvSpPr>
          <p:cNvPr id="3" name="Zástupný objekt pre obsah 2"/>
          <p:cNvSpPr>
            <a:spLocks noGrp="1"/>
          </p:cNvSpPr>
          <p:nvPr>
            <p:ph idx="1"/>
          </p:nvPr>
        </p:nvSpPr>
        <p:spPr>
          <a:xfrm>
            <a:off x="838199" y="1577766"/>
            <a:ext cx="10716491" cy="4922787"/>
          </a:xfrm>
        </p:spPr>
        <p:txBody>
          <a:bodyPr>
            <a:normAutofit/>
          </a:bodyPr>
          <a:lstStyle/>
          <a:p>
            <a:pPr marL="0" indent="0">
              <a:buNone/>
            </a:pPr>
            <a:r>
              <a:rPr lang="sk-SK" sz="3600" dirty="0">
                <a:solidFill>
                  <a:schemeClr val="accent1">
                    <a:lumMod val="50000"/>
                  </a:schemeClr>
                </a:solidFill>
                <a:effectLst>
                  <a:outerShdw blurRad="38100" dist="38100" dir="2700000" algn="tl">
                    <a:srgbClr val="000000">
                      <a:alpha val="43137"/>
                    </a:srgbClr>
                  </a:outerShdw>
                </a:effectLst>
              </a:rPr>
              <a:t>Čo sú osobné údaje?</a:t>
            </a:r>
          </a:p>
          <a:p>
            <a:pPr>
              <a:buFont typeface="Wingdings" panose="05000000000000000000" pitchFamily="2" charset="2"/>
              <a:buChar char="Ø"/>
            </a:pPr>
            <a:r>
              <a:rPr lang="sk-SK" sz="3600" dirty="0"/>
              <a:t>Definícia je v čl. 4 ods. 1 nariadenia 2016/679</a:t>
            </a:r>
            <a:r>
              <a:rPr lang="sk-SK" sz="3600" dirty="0">
                <a:effectLst>
                  <a:outerShdw blurRad="38100" dist="38100" dir="2700000" algn="tl">
                    <a:srgbClr val="000000">
                      <a:alpha val="43137"/>
                    </a:srgbClr>
                  </a:outerShdw>
                </a:effectLst>
              </a:rPr>
              <a:t>  </a:t>
            </a:r>
          </a:p>
          <a:p>
            <a:pPr marL="0" indent="0">
              <a:buNone/>
            </a:pPr>
            <a:r>
              <a:rPr lang="sk-SK" sz="3200" dirty="0">
                <a:solidFill>
                  <a:schemeClr val="bg1"/>
                </a:solidFill>
              </a:rPr>
              <a:t>Čl. 4 ods. 1 nariadenia 2016/679</a:t>
            </a:r>
            <a:endParaRPr lang="sk-SK" sz="3000" dirty="0"/>
          </a:p>
          <a:p>
            <a:endParaRPr lang="sk-SK" sz="3000" dirty="0"/>
          </a:p>
        </p:txBody>
      </p:sp>
      <p:sp>
        <p:nvSpPr>
          <p:cNvPr id="6" name="Nadpis 1">
            <a:extLst>
              <a:ext uri="{FF2B5EF4-FFF2-40B4-BE49-F238E27FC236}">
                <a16:creationId xmlns:a16="http://schemas.microsoft.com/office/drawing/2014/main" id="{E5C3E1EA-3FEB-45CF-9598-F2AEBEF00C61}"/>
              </a:ext>
            </a:extLst>
          </p:cNvPr>
          <p:cNvSpPr>
            <a:spLocks noGrp="1"/>
          </p:cNvSpPr>
          <p:nvPr/>
        </p:nvSpPr>
        <p:spPr>
          <a:xfrm>
            <a:off x="938644" y="3160450"/>
            <a:ext cx="10515600" cy="3340102"/>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sk-SK" sz="2400" dirty="0">
                <a:solidFill>
                  <a:schemeClr val="bg1"/>
                </a:solidFill>
              </a:rPr>
              <a:t>Akékoľvek informácie týkajúce sa </a:t>
            </a:r>
            <a:r>
              <a:rPr lang="sk-SK" sz="2400" u="sng" dirty="0">
                <a:solidFill>
                  <a:schemeClr val="bg1"/>
                </a:solidFill>
              </a:rPr>
              <a:t>identifikovanej</a:t>
            </a:r>
            <a:r>
              <a:rPr lang="sk-SK" sz="2400" dirty="0">
                <a:solidFill>
                  <a:schemeClr val="bg1"/>
                </a:solidFill>
              </a:rPr>
              <a:t> alebo </a:t>
            </a:r>
            <a:r>
              <a:rPr lang="sk-SK" sz="2400" u="sng" dirty="0">
                <a:solidFill>
                  <a:schemeClr val="bg1"/>
                </a:solidFill>
              </a:rPr>
              <a:t>identifikovateľnej fyzickej osoby</a:t>
            </a:r>
            <a:r>
              <a:rPr lang="sk-SK" sz="2400" dirty="0">
                <a:solidFill>
                  <a:schemeClr val="bg1"/>
                </a:solidFill>
              </a:rPr>
              <a:t>; identifikovateľná fyzická osoba je osoba, ktorú možno identifikovať priamo alebo nepriamo, </a:t>
            </a:r>
            <a:r>
              <a:rPr lang="sk-SK" sz="2400" u="sng" dirty="0">
                <a:solidFill>
                  <a:schemeClr val="bg1"/>
                </a:solidFill>
              </a:rPr>
              <a:t>najmä</a:t>
            </a:r>
            <a:r>
              <a:rPr lang="sk-SK" sz="2400" dirty="0">
                <a:solidFill>
                  <a:schemeClr val="bg1"/>
                </a:solidFill>
              </a:rPr>
              <a:t> odkazom na identifikátor, ako je meno, identifikačné číslo, lokalizačné údaje, online identifikátor, alebo odkazom na jeden či viaceré prvky, ktoré sú špecifické pre fyzickú, fyziologickú, genetickú, mentálnu, ekonomickú, kultúrnu alebo sociálnu identitu tejto fyzickej osoby.</a:t>
            </a:r>
          </a:p>
        </p:txBody>
      </p:sp>
    </p:spTree>
    <p:extLst>
      <p:ext uri="{BB962C8B-B14F-4D97-AF65-F5344CB8AC3E}">
        <p14:creationId xmlns:p14="http://schemas.microsoft.com/office/powerpoint/2010/main" val="1010179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4"/>
          <p:cNvPicPr>
            <a:picLocks noChangeAspect="1"/>
          </p:cNvPicPr>
          <p:nvPr/>
        </p:nvPicPr>
        <p:blipFill>
          <a:blip r:embed="rId3"/>
          <a:stretch>
            <a:fillRect/>
          </a:stretch>
        </p:blipFill>
        <p:spPr>
          <a:xfrm>
            <a:off x="8036058" y="0"/>
            <a:ext cx="3987130" cy="1450974"/>
          </a:xfrm>
          <a:prstGeom prst="rect">
            <a:avLst/>
          </a:prstGeom>
        </p:spPr>
      </p:pic>
      <p:sp>
        <p:nvSpPr>
          <p:cNvPr id="2" name="Nadpis 1"/>
          <p:cNvSpPr>
            <a:spLocks noGrp="1"/>
          </p:cNvSpPr>
          <p:nvPr>
            <p:ph type="title"/>
          </p:nvPr>
        </p:nvSpPr>
        <p:spPr>
          <a:xfrm>
            <a:off x="838200" y="698189"/>
            <a:ext cx="10515600" cy="1079086"/>
          </a:xfrm>
        </p:spPr>
        <p:txBody>
          <a:bodyPr/>
          <a:lstStyle/>
          <a:p>
            <a:pPr algn="ctr"/>
            <a:r>
              <a:rPr lang="sk-SK" b="1" dirty="0">
                <a:solidFill>
                  <a:schemeClr val="accent1">
                    <a:lumMod val="50000"/>
                  </a:schemeClr>
                </a:solidFill>
                <a:effectLst>
                  <a:outerShdw blurRad="38100" dist="38100" dir="2700000" algn="tl">
                    <a:srgbClr val="000000">
                      <a:alpha val="43137"/>
                    </a:srgbClr>
                  </a:outerShdw>
                </a:effectLst>
                <a:latin typeface="+mn-lt"/>
              </a:rPr>
              <a:t>Všeobecne</a:t>
            </a:r>
          </a:p>
        </p:txBody>
      </p:sp>
      <p:sp>
        <p:nvSpPr>
          <p:cNvPr id="3" name="Zástupný objekt pre obsah 2"/>
          <p:cNvSpPr>
            <a:spLocks noGrp="1"/>
          </p:cNvSpPr>
          <p:nvPr>
            <p:ph idx="1"/>
          </p:nvPr>
        </p:nvSpPr>
        <p:spPr>
          <a:xfrm>
            <a:off x="838199" y="1577766"/>
            <a:ext cx="10716491" cy="4922787"/>
          </a:xfrm>
        </p:spPr>
        <p:txBody>
          <a:bodyPr>
            <a:normAutofit/>
          </a:bodyPr>
          <a:lstStyle/>
          <a:p>
            <a:pPr marL="0" indent="0">
              <a:buNone/>
            </a:pPr>
            <a:r>
              <a:rPr lang="sk-SK" sz="3600" dirty="0">
                <a:solidFill>
                  <a:schemeClr val="accent1">
                    <a:lumMod val="50000"/>
                  </a:schemeClr>
                </a:solidFill>
                <a:effectLst>
                  <a:outerShdw blurRad="38100" dist="38100" dir="2700000" algn="tl">
                    <a:srgbClr val="000000">
                      <a:alpha val="43137"/>
                    </a:srgbClr>
                  </a:outerShdw>
                </a:effectLst>
              </a:rPr>
              <a:t>Spracúvanie osobných údajov pri použití bezpilotných prostriedkov môže nastať:  </a:t>
            </a:r>
          </a:p>
          <a:p>
            <a:pPr>
              <a:buFont typeface="Wingdings" panose="05000000000000000000" pitchFamily="2" charset="2"/>
              <a:buChar char="Ø"/>
            </a:pPr>
            <a:r>
              <a:rPr lang="sk-SK" sz="3000" dirty="0"/>
              <a:t>Kamerou (fotoaparát), </a:t>
            </a:r>
          </a:p>
          <a:p>
            <a:pPr>
              <a:buFont typeface="Wingdings" panose="05000000000000000000" pitchFamily="2" charset="2"/>
              <a:buChar char="Ø"/>
            </a:pPr>
            <a:r>
              <a:rPr lang="sk-SK" sz="3000" dirty="0"/>
              <a:t>mikrofónom, </a:t>
            </a:r>
          </a:p>
          <a:p>
            <a:pPr>
              <a:buFont typeface="Wingdings" panose="05000000000000000000" pitchFamily="2" charset="2"/>
              <a:buChar char="Ø"/>
            </a:pPr>
            <a:r>
              <a:rPr lang="sk-SK" sz="3000" dirty="0"/>
              <a:t>Senzormi (napr. tepelné), </a:t>
            </a:r>
          </a:p>
          <a:p>
            <a:pPr>
              <a:buFont typeface="Wingdings" panose="05000000000000000000" pitchFamily="2" charset="2"/>
              <a:buChar char="Ø"/>
            </a:pPr>
            <a:r>
              <a:rPr lang="sk-SK" sz="3000" dirty="0"/>
              <a:t>GPS,</a:t>
            </a:r>
          </a:p>
          <a:p>
            <a:pPr>
              <a:buFont typeface="Wingdings" panose="05000000000000000000" pitchFamily="2" charset="2"/>
              <a:buChar char="Ø"/>
            </a:pPr>
            <a:r>
              <a:rPr lang="sk-SK" sz="3000" dirty="0"/>
              <a:t>Inými prostriedkami. </a:t>
            </a:r>
          </a:p>
          <a:p>
            <a:pPr marL="0" indent="0">
              <a:buNone/>
            </a:pPr>
            <a:r>
              <a:rPr lang="sk-SK" sz="3200" b="1" dirty="0">
                <a:solidFill>
                  <a:srgbClr val="00B0F0"/>
                </a:solidFill>
              </a:rPr>
              <a:t>→ </a:t>
            </a:r>
            <a:r>
              <a:rPr lang="en-GB" sz="3200" b="1" dirty="0" err="1">
                <a:solidFill>
                  <a:srgbClr val="00B0F0"/>
                </a:solidFill>
              </a:rPr>
              <a:t>najm</a:t>
            </a:r>
            <a:r>
              <a:rPr lang="sk-SK" sz="3200" b="1" dirty="0">
                <a:solidFill>
                  <a:srgbClr val="00B0F0"/>
                </a:solidFill>
              </a:rPr>
              <a:t>ä v kombinácii s inými technológiami</a:t>
            </a:r>
          </a:p>
          <a:p>
            <a:pPr marL="0" indent="0">
              <a:buNone/>
            </a:pPr>
            <a:endParaRPr lang="sk-SK" sz="3000" dirty="0"/>
          </a:p>
          <a:p>
            <a:endParaRPr lang="sk-SK" sz="3000" dirty="0"/>
          </a:p>
        </p:txBody>
      </p:sp>
    </p:spTree>
    <p:extLst>
      <p:ext uri="{BB962C8B-B14F-4D97-AF65-F5344CB8AC3E}">
        <p14:creationId xmlns:p14="http://schemas.microsoft.com/office/powerpoint/2010/main" val="3763383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4"/>
          <p:cNvPicPr>
            <a:picLocks noChangeAspect="1"/>
          </p:cNvPicPr>
          <p:nvPr/>
        </p:nvPicPr>
        <p:blipFill>
          <a:blip r:embed="rId3"/>
          <a:stretch>
            <a:fillRect/>
          </a:stretch>
        </p:blipFill>
        <p:spPr>
          <a:xfrm>
            <a:off x="8036058" y="0"/>
            <a:ext cx="3987130" cy="1450974"/>
          </a:xfrm>
          <a:prstGeom prst="rect">
            <a:avLst/>
          </a:prstGeom>
        </p:spPr>
      </p:pic>
      <p:sp>
        <p:nvSpPr>
          <p:cNvPr id="2" name="Nadpis 1"/>
          <p:cNvSpPr>
            <a:spLocks noGrp="1"/>
          </p:cNvSpPr>
          <p:nvPr>
            <p:ph type="title"/>
          </p:nvPr>
        </p:nvSpPr>
        <p:spPr>
          <a:xfrm>
            <a:off x="838200" y="698189"/>
            <a:ext cx="10515600" cy="1079086"/>
          </a:xfrm>
        </p:spPr>
        <p:txBody>
          <a:bodyPr/>
          <a:lstStyle/>
          <a:p>
            <a:pPr algn="ctr"/>
            <a:r>
              <a:rPr lang="sk-SK" b="1" dirty="0">
                <a:solidFill>
                  <a:schemeClr val="accent1">
                    <a:lumMod val="50000"/>
                  </a:schemeClr>
                </a:solidFill>
                <a:effectLst>
                  <a:outerShdw blurRad="38100" dist="38100" dir="2700000" algn="tl">
                    <a:srgbClr val="000000">
                      <a:alpha val="43137"/>
                    </a:srgbClr>
                  </a:outerShdw>
                </a:effectLst>
                <a:latin typeface="+mn-lt"/>
              </a:rPr>
              <a:t>Všeobecne</a:t>
            </a:r>
          </a:p>
        </p:txBody>
      </p:sp>
      <p:sp>
        <p:nvSpPr>
          <p:cNvPr id="3" name="Zástupný objekt pre obsah 2"/>
          <p:cNvSpPr>
            <a:spLocks noGrp="1"/>
          </p:cNvSpPr>
          <p:nvPr>
            <p:ph idx="1"/>
          </p:nvPr>
        </p:nvSpPr>
        <p:spPr>
          <a:xfrm>
            <a:off x="838199" y="1577767"/>
            <a:ext cx="10716491" cy="5049578"/>
          </a:xfrm>
        </p:spPr>
        <p:txBody>
          <a:bodyPr>
            <a:normAutofit/>
          </a:bodyPr>
          <a:lstStyle/>
          <a:p>
            <a:pPr marL="0" indent="0">
              <a:buNone/>
            </a:pPr>
            <a:r>
              <a:rPr lang="sk-SK" sz="3600" dirty="0">
                <a:solidFill>
                  <a:schemeClr val="accent1">
                    <a:lumMod val="50000"/>
                  </a:schemeClr>
                </a:solidFill>
                <a:effectLst>
                  <a:outerShdw blurRad="38100" dist="38100" dir="2700000" algn="tl">
                    <a:srgbClr val="000000">
                      <a:alpha val="43137"/>
                    </a:srgbClr>
                  </a:outerShdw>
                </a:effectLst>
              </a:rPr>
              <a:t>Kedy údaje prestávajú mať povahu o</a:t>
            </a:r>
            <a:r>
              <a:rPr lang="en-GB" sz="3600" dirty="0" err="1">
                <a:solidFill>
                  <a:schemeClr val="accent1">
                    <a:lumMod val="50000"/>
                  </a:schemeClr>
                </a:solidFill>
                <a:effectLst>
                  <a:outerShdw blurRad="38100" dist="38100" dir="2700000" algn="tl">
                    <a:srgbClr val="000000">
                      <a:alpha val="43137"/>
                    </a:srgbClr>
                  </a:outerShdw>
                </a:effectLst>
              </a:rPr>
              <a:t>sobn</a:t>
            </a:r>
            <a:r>
              <a:rPr lang="sk-SK" sz="3600" dirty="0" err="1">
                <a:solidFill>
                  <a:schemeClr val="accent1">
                    <a:lumMod val="50000"/>
                  </a:schemeClr>
                </a:solidFill>
                <a:effectLst>
                  <a:outerShdw blurRad="38100" dist="38100" dir="2700000" algn="tl">
                    <a:srgbClr val="000000">
                      <a:alpha val="43137"/>
                    </a:srgbClr>
                  </a:outerShdw>
                </a:effectLst>
              </a:rPr>
              <a:t>ých</a:t>
            </a:r>
            <a:r>
              <a:rPr lang="sk-SK" sz="3600" dirty="0">
                <a:solidFill>
                  <a:schemeClr val="accent1">
                    <a:lumMod val="50000"/>
                  </a:schemeClr>
                </a:solidFill>
                <a:effectLst>
                  <a:outerShdw blurRad="38100" dist="38100" dir="2700000" algn="tl">
                    <a:srgbClr val="000000">
                      <a:alpha val="43137"/>
                    </a:srgbClr>
                  </a:outerShdw>
                </a:effectLst>
              </a:rPr>
              <a:t> údajov? </a:t>
            </a:r>
            <a:endParaRPr lang="sk-SK" sz="3000" dirty="0"/>
          </a:p>
          <a:p>
            <a:endParaRPr lang="sk-SK" sz="3000" dirty="0"/>
          </a:p>
          <a:p>
            <a:endParaRPr lang="sk-SK" sz="3000" dirty="0"/>
          </a:p>
          <a:p>
            <a:endParaRPr lang="sk-SK" sz="3000" dirty="0"/>
          </a:p>
          <a:p>
            <a:endParaRPr lang="sk-SK" sz="3200" dirty="0">
              <a:solidFill>
                <a:schemeClr val="accent1">
                  <a:lumMod val="50000"/>
                </a:schemeClr>
              </a:solidFill>
              <a:effectLst>
                <a:outerShdw blurRad="38100" dist="38100" dir="2700000" algn="tl">
                  <a:srgbClr val="000000">
                    <a:alpha val="43137"/>
                  </a:srgbClr>
                </a:outerShdw>
              </a:effectLst>
            </a:endParaRPr>
          </a:p>
          <a:p>
            <a:endParaRPr lang="sk-SK" sz="3200" dirty="0">
              <a:solidFill>
                <a:schemeClr val="accent1">
                  <a:lumMod val="50000"/>
                </a:schemeClr>
              </a:solidFill>
              <a:effectLst>
                <a:outerShdw blurRad="38100" dist="38100" dir="2700000" algn="tl">
                  <a:srgbClr val="000000">
                    <a:alpha val="43137"/>
                  </a:srgbClr>
                </a:outerShdw>
              </a:effectLst>
            </a:endParaRPr>
          </a:p>
          <a:p>
            <a:pPr marL="0" indent="0">
              <a:buNone/>
            </a:pPr>
            <a:r>
              <a:rPr lang="sk-SK" dirty="0">
                <a:solidFill>
                  <a:schemeClr val="accent1">
                    <a:lumMod val="50000"/>
                  </a:schemeClr>
                </a:solidFill>
                <a:effectLst>
                  <a:outerShdw blurRad="38100" dist="38100" dir="2700000" algn="tl">
                    <a:srgbClr val="000000">
                      <a:alpha val="43137"/>
                    </a:srgbClr>
                  </a:outerShdw>
                </a:effectLst>
              </a:rPr>
              <a:t>Mimo sféry ochrany osobných údajov             POZOR ČO MONITORUJEME</a:t>
            </a:r>
            <a:endParaRPr lang="sk-SK" dirty="0"/>
          </a:p>
        </p:txBody>
      </p:sp>
      <p:sp>
        <p:nvSpPr>
          <p:cNvPr id="6" name="Nadpis 1">
            <a:extLst>
              <a:ext uri="{FF2B5EF4-FFF2-40B4-BE49-F238E27FC236}">
                <a16:creationId xmlns:a16="http://schemas.microsoft.com/office/drawing/2014/main" id="{E5C3E1EA-3FEB-45CF-9598-F2AEBEF00C61}"/>
              </a:ext>
            </a:extLst>
          </p:cNvPr>
          <p:cNvSpPr>
            <a:spLocks noGrp="1"/>
          </p:cNvSpPr>
          <p:nvPr/>
        </p:nvSpPr>
        <p:spPr>
          <a:xfrm>
            <a:off x="835239" y="2461466"/>
            <a:ext cx="10515600" cy="2165093"/>
          </a:xfrm>
          <a:prstGeom prst="rect">
            <a:avLst/>
          </a:prstGeom>
          <a:solidFill>
            <a:srgbClr val="0070C0"/>
          </a:solidFill>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342900" algn="just">
              <a:buFont typeface="Wingdings" panose="05000000000000000000" pitchFamily="2" charset="2"/>
              <a:buChar char="Ø"/>
            </a:pPr>
            <a:endParaRPr lang="sk-SK" sz="2400" dirty="0">
              <a:solidFill>
                <a:schemeClr val="bg1"/>
              </a:solidFill>
            </a:endParaRPr>
          </a:p>
          <a:p>
            <a:pPr algn="just"/>
            <a:r>
              <a:rPr lang="sk-SK" sz="2400" dirty="0">
                <a:solidFill>
                  <a:schemeClr val="bg1"/>
                </a:solidFill>
                <a:effectLst>
                  <a:outerShdw blurRad="38100" dist="38100" dir="2700000" algn="tl">
                    <a:srgbClr val="000000">
                      <a:alpha val="43137"/>
                    </a:srgbClr>
                  </a:outerShdw>
                </a:effectLst>
              </a:rPr>
              <a:t>Najmä v prípade ak:</a:t>
            </a:r>
          </a:p>
          <a:p>
            <a:pPr algn="just"/>
            <a:endParaRPr lang="sk-SK" sz="2000" dirty="0">
              <a:solidFill>
                <a:schemeClr val="bg1"/>
              </a:solidFill>
            </a:endParaRPr>
          </a:p>
          <a:p>
            <a:pPr marL="342900" indent="-342900" algn="just">
              <a:buFont typeface="Wingdings" panose="05000000000000000000" pitchFamily="2" charset="2"/>
              <a:buChar char="Ø"/>
            </a:pPr>
            <a:r>
              <a:rPr lang="sk-SK" sz="2400" dirty="0">
                <a:solidFill>
                  <a:schemeClr val="bg1"/>
                </a:solidFill>
              </a:rPr>
              <a:t>údaje, ktoré sú spracovávané neobsahujú (nie sú rozpoznateľné) fyzické osoby (priamo alebo nepriamo identifikovateľné);</a:t>
            </a:r>
          </a:p>
          <a:p>
            <a:pPr marL="342900" indent="-342900" algn="just">
              <a:buFont typeface="Wingdings" panose="05000000000000000000" pitchFamily="2" charset="2"/>
              <a:buChar char="Ø"/>
            </a:pPr>
            <a:endParaRPr lang="sk-SK" sz="2400" dirty="0">
              <a:solidFill>
                <a:schemeClr val="bg1"/>
              </a:solidFill>
            </a:endParaRPr>
          </a:p>
          <a:p>
            <a:pPr marL="342900" indent="-342900" algn="just">
              <a:buFont typeface="Wingdings" panose="05000000000000000000" pitchFamily="2" charset="2"/>
              <a:buChar char="Ø"/>
            </a:pPr>
            <a:r>
              <a:rPr lang="sk-SK" sz="2400" dirty="0">
                <a:solidFill>
                  <a:schemeClr val="bg1"/>
                </a:solidFill>
              </a:rPr>
              <a:t>anonymné údaje; </a:t>
            </a:r>
          </a:p>
          <a:p>
            <a:pPr marL="342900" indent="-342900" algn="just">
              <a:buFont typeface="Wingdings" panose="05000000000000000000" pitchFamily="2" charset="2"/>
              <a:buChar char="Ø"/>
            </a:pPr>
            <a:endParaRPr lang="sk-SK" sz="2400" dirty="0">
              <a:solidFill>
                <a:schemeClr val="bg1"/>
              </a:solidFill>
            </a:endParaRPr>
          </a:p>
          <a:p>
            <a:pPr marL="342900" indent="-342900" algn="just">
              <a:buFont typeface="Wingdings" panose="05000000000000000000" pitchFamily="2" charset="2"/>
              <a:buChar char="Ø"/>
            </a:pPr>
            <a:r>
              <a:rPr lang="sk-SK" sz="2400" dirty="0">
                <a:solidFill>
                  <a:schemeClr val="bg1"/>
                </a:solidFill>
              </a:rPr>
              <a:t>sú osobné údaje spracúvané fyzickými osobami na čisto osobné alebo domáce činnosti. Takéto činnosti môžu zahŕňať aj online aktivitu v súlade s odôvodnením 18 GDPR. </a:t>
            </a:r>
          </a:p>
          <a:p>
            <a:pPr algn="just"/>
            <a:r>
              <a:rPr lang="sk-SK" sz="2400" dirty="0">
                <a:solidFill>
                  <a:schemeClr val="bg1"/>
                </a:solidFill>
              </a:rPr>
              <a:t> </a:t>
            </a:r>
          </a:p>
          <a:p>
            <a:pPr marL="342900" indent="-342900" algn="just">
              <a:buFont typeface="Wingdings" panose="05000000000000000000" pitchFamily="2" charset="2"/>
              <a:buChar char="Ø"/>
            </a:pPr>
            <a:endParaRPr lang="sk-SK" sz="2400" dirty="0">
              <a:solidFill>
                <a:schemeClr val="bg1"/>
              </a:solidFill>
            </a:endParaRPr>
          </a:p>
        </p:txBody>
      </p:sp>
      <p:sp>
        <p:nvSpPr>
          <p:cNvPr id="7" name="Arrow: Right 6">
            <a:extLst>
              <a:ext uri="{FF2B5EF4-FFF2-40B4-BE49-F238E27FC236}">
                <a16:creationId xmlns:a16="http://schemas.microsoft.com/office/drawing/2014/main" id="{EDF506BF-6025-44E9-A304-AE16CC4658E5}"/>
              </a:ext>
            </a:extLst>
          </p:cNvPr>
          <p:cNvSpPr/>
          <p:nvPr/>
        </p:nvSpPr>
        <p:spPr>
          <a:xfrm>
            <a:off x="6350817" y="490000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Tree>
    <p:extLst>
      <p:ext uri="{BB962C8B-B14F-4D97-AF65-F5344CB8AC3E}">
        <p14:creationId xmlns:p14="http://schemas.microsoft.com/office/powerpoint/2010/main" val="15696798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7C2F3-8276-418E-903E-985F3BFD5ADD}"/>
              </a:ext>
            </a:extLst>
          </p:cNvPr>
          <p:cNvSpPr>
            <a:spLocks noGrp="1"/>
          </p:cNvSpPr>
          <p:nvPr>
            <p:ph type="title"/>
          </p:nvPr>
        </p:nvSpPr>
        <p:spPr/>
        <p:txBody>
          <a:bodyPr/>
          <a:lstStyle/>
          <a:p>
            <a:r>
              <a:rPr lang="sk-SK" b="1" dirty="0">
                <a:solidFill>
                  <a:schemeClr val="accent1">
                    <a:lumMod val="50000"/>
                  </a:schemeClr>
                </a:solidFill>
                <a:effectLst>
                  <a:outerShdw blurRad="38100" dist="38100" dir="2700000" algn="tl">
                    <a:srgbClr val="000000">
                      <a:alpha val="43137"/>
                    </a:srgbClr>
                  </a:outerShdw>
                </a:effectLst>
              </a:rPr>
              <a:t>Dopad na základné práva (1)</a:t>
            </a:r>
            <a:endParaRPr lang="sk-SK" dirty="0"/>
          </a:p>
        </p:txBody>
      </p:sp>
      <p:sp>
        <p:nvSpPr>
          <p:cNvPr id="3" name="Text Placeholder 2">
            <a:extLst>
              <a:ext uri="{FF2B5EF4-FFF2-40B4-BE49-F238E27FC236}">
                <a16:creationId xmlns:a16="http://schemas.microsoft.com/office/drawing/2014/main" id="{783F918E-F93C-499D-8898-DB4C6BD1F754}"/>
              </a:ext>
            </a:extLst>
          </p:cNvPr>
          <p:cNvSpPr>
            <a:spLocks noGrp="1"/>
          </p:cNvSpPr>
          <p:nvPr>
            <p:ph type="body" idx="1"/>
          </p:nvPr>
        </p:nvSpPr>
        <p:spPr/>
        <p:txBody>
          <a:bodyPr>
            <a:normAutofit/>
          </a:bodyPr>
          <a:lstStyle/>
          <a:p>
            <a:r>
              <a:rPr lang="sk-SK" dirty="0">
                <a:solidFill>
                  <a:schemeClr val="accent1">
                    <a:lumMod val="50000"/>
                  </a:schemeClr>
                </a:solidFill>
                <a:effectLst>
                  <a:outerShdw blurRad="38100" dist="38100" dir="2700000" algn="tl">
                    <a:srgbClr val="000000">
                      <a:alpha val="43137"/>
                    </a:srgbClr>
                  </a:outerShdw>
                </a:effectLst>
                <a:latin typeface="+mj-lt"/>
                <a:ea typeface="+mj-ea"/>
                <a:cs typeface="+mj-cs"/>
              </a:rPr>
              <a:t>Ústavný zákon č. 460/1992 Zb.</a:t>
            </a:r>
          </a:p>
        </p:txBody>
      </p:sp>
      <p:sp>
        <p:nvSpPr>
          <p:cNvPr id="4" name="Content Placeholder 3">
            <a:extLst>
              <a:ext uri="{FF2B5EF4-FFF2-40B4-BE49-F238E27FC236}">
                <a16:creationId xmlns:a16="http://schemas.microsoft.com/office/drawing/2014/main" id="{E47FA0B8-9124-4245-BE51-67E3C17E676D}"/>
              </a:ext>
            </a:extLst>
          </p:cNvPr>
          <p:cNvSpPr>
            <a:spLocks noGrp="1"/>
          </p:cNvSpPr>
          <p:nvPr>
            <p:ph sz="half" idx="2"/>
          </p:nvPr>
        </p:nvSpPr>
        <p:spPr/>
        <p:txBody>
          <a:bodyPr>
            <a:normAutofit fontScale="62500" lnSpcReduction="20000"/>
          </a:bodyPr>
          <a:lstStyle/>
          <a:p>
            <a:r>
              <a:rPr lang="sk-SK" dirty="0"/>
              <a:t>Čl. 19 ods. 2:  Každý má právo na ochranu pred neoprávneným zasahovaním do súkromného a rodinného života.</a:t>
            </a:r>
          </a:p>
          <a:p>
            <a:endParaRPr lang="sk-SK" dirty="0"/>
          </a:p>
          <a:p>
            <a:r>
              <a:rPr lang="sk-SK" sz="3600" dirty="0"/>
              <a:t>Čl. 19 ods. 3 ústavy SR: </a:t>
            </a:r>
            <a:r>
              <a:rPr lang="sk-SK" sz="3200" dirty="0"/>
              <a:t>Každý má právo na ochranu pred neoprávneným zhromažďovaním, zverejňovaním alebo iným zneužívaním údajov o svojej osobe</a:t>
            </a:r>
          </a:p>
          <a:p>
            <a:endParaRPr lang="sk-SK" sz="3200" dirty="0"/>
          </a:p>
          <a:p>
            <a:endParaRPr lang="sk-SK" dirty="0"/>
          </a:p>
        </p:txBody>
      </p:sp>
      <p:sp>
        <p:nvSpPr>
          <p:cNvPr id="5" name="Text Placeholder 4">
            <a:extLst>
              <a:ext uri="{FF2B5EF4-FFF2-40B4-BE49-F238E27FC236}">
                <a16:creationId xmlns:a16="http://schemas.microsoft.com/office/drawing/2014/main" id="{80140127-377C-44AF-A301-774E3C53EA97}"/>
              </a:ext>
            </a:extLst>
          </p:cNvPr>
          <p:cNvSpPr>
            <a:spLocks noGrp="1"/>
          </p:cNvSpPr>
          <p:nvPr>
            <p:ph type="body" sz="quarter" idx="3"/>
          </p:nvPr>
        </p:nvSpPr>
        <p:spPr/>
        <p:txBody>
          <a:bodyPr/>
          <a:lstStyle/>
          <a:p>
            <a:r>
              <a:rPr lang="sk-SK" dirty="0">
                <a:solidFill>
                  <a:schemeClr val="accent1">
                    <a:lumMod val="50000"/>
                  </a:schemeClr>
                </a:solidFill>
                <a:effectLst>
                  <a:outerShdw blurRad="38100" dist="38100" dir="2700000" algn="tl">
                    <a:srgbClr val="000000">
                      <a:alpha val="43137"/>
                    </a:srgbClr>
                  </a:outerShdw>
                </a:effectLst>
                <a:latin typeface="+mj-lt"/>
                <a:ea typeface="+mj-ea"/>
                <a:cs typeface="+mj-cs"/>
              </a:rPr>
              <a:t>Charta základných práv Európskej únie</a:t>
            </a:r>
          </a:p>
        </p:txBody>
      </p:sp>
      <p:sp>
        <p:nvSpPr>
          <p:cNvPr id="6" name="Content Placeholder 5">
            <a:extLst>
              <a:ext uri="{FF2B5EF4-FFF2-40B4-BE49-F238E27FC236}">
                <a16:creationId xmlns:a16="http://schemas.microsoft.com/office/drawing/2014/main" id="{A0996594-6C47-495D-9FCC-4384F29FC8AE}"/>
              </a:ext>
            </a:extLst>
          </p:cNvPr>
          <p:cNvSpPr>
            <a:spLocks noGrp="1"/>
          </p:cNvSpPr>
          <p:nvPr>
            <p:ph sz="quarter" idx="4"/>
          </p:nvPr>
        </p:nvSpPr>
        <p:spPr/>
        <p:txBody>
          <a:bodyPr>
            <a:normAutofit fontScale="62500" lnSpcReduction="20000"/>
          </a:bodyPr>
          <a:lstStyle/>
          <a:p>
            <a:r>
              <a:rPr lang="sk-SK" dirty="0"/>
              <a:t>Čl. 7: Každý má právo na rešpektovanie svojho súkromného a rodinného života, obydlia a komunikácie.</a:t>
            </a:r>
          </a:p>
          <a:p>
            <a:endParaRPr lang="sk-SK" dirty="0"/>
          </a:p>
          <a:p>
            <a:r>
              <a:rPr lang="sk-SK" dirty="0"/>
              <a:t>Čl. 8</a:t>
            </a:r>
          </a:p>
          <a:p>
            <a:pPr marL="0" indent="0">
              <a:buNone/>
            </a:pPr>
            <a:r>
              <a:rPr lang="sk-SK" dirty="0"/>
              <a:t>1.   Každý má právo na ochranu osobných údajov, ktoré sa ho týkajú.</a:t>
            </a:r>
          </a:p>
          <a:p>
            <a:pPr marL="0" indent="0">
              <a:buNone/>
            </a:pPr>
            <a:r>
              <a:rPr lang="sk-SK" dirty="0"/>
              <a:t>2.   Tieto údaje musia byť riadne spracované na určené účely na základe súhlasu dotknutej osoby alebo na inom oprávnenom základe ustanovenom zákonom. Každý má právo na prístup k zhromaždeným údajom, ktoré sa ho týkajú, a právo na ich opravu.</a:t>
            </a:r>
          </a:p>
          <a:p>
            <a:pPr marL="0" indent="0">
              <a:buNone/>
            </a:pPr>
            <a:r>
              <a:rPr lang="sk-SK" dirty="0"/>
              <a:t>3.   Dodržiavanie týchto pravidiel podlieha kontrole nezávislého orgánu.</a:t>
            </a:r>
          </a:p>
          <a:p>
            <a:endParaRPr lang="sk-SK" dirty="0"/>
          </a:p>
        </p:txBody>
      </p:sp>
      <p:sp>
        <p:nvSpPr>
          <p:cNvPr id="7" name="Date Placeholder 6">
            <a:extLst>
              <a:ext uri="{FF2B5EF4-FFF2-40B4-BE49-F238E27FC236}">
                <a16:creationId xmlns:a16="http://schemas.microsoft.com/office/drawing/2014/main" id="{F496F7B7-C923-46E5-A1A6-A36B62CBA0B1}"/>
              </a:ext>
            </a:extLst>
          </p:cNvPr>
          <p:cNvSpPr>
            <a:spLocks noGrp="1"/>
          </p:cNvSpPr>
          <p:nvPr>
            <p:ph type="dt" sz="half" idx="10"/>
          </p:nvPr>
        </p:nvSpPr>
        <p:spPr/>
        <p:txBody>
          <a:bodyPr/>
          <a:lstStyle/>
          <a:p>
            <a:endParaRPr lang="sk-SK"/>
          </a:p>
        </p:txBody>
      </p:sp>
      <p:pic>
        <p:nvPicPr>
          <p:cNvPr id="8" name="Obrázok 4">
            <a:extLst>
              <a:ext uri="{FF2B5EF4-FFF2-40B4-BE49-F238E27FC236}">
                <a16:creationId xmlns:a16="http://schemas.microsoft.com/office/drawing/2014/main" id="{9C35E445-1D71-4C62-8E1C-619B0422B96A}"/>
              </a:ext>
            </a:extLst>
          </p:cNvPr>
          <p:cNvPicPr>
            <a:picLocks noChangeAspect="1"/>
          </p:cNvPicPr>
          <p:nvPr/>
        </p:nvPicPr>
        <p:blipFill>
          <a:blip r:embed="rId2"/>
          <a:stretch>
            <a:fillRect/>
          </a:stretch>
        </p:blipFill>
        <p:spPr>
          <a:xfrm>
            <a:off x="8204870" y="0"/>
            <a:ext cx="3987130" cy="1450974"/>
          </a:xfrm>
          <a:prstGeom prst="rect">
            <a:avLst/>
          </a:prstGeom>
        </p:spPr>
      </p:pic>
      <p:sp>
        <p:nvSpPr>
          <p:cNvPr id="10" name="Arrow: Right 9">
            <a:extLst>
              <a:ext uri="{FF2B5EF4-FFF2-40B4-BE49-F238E27FC236}">
                <a16:creationId xmlns:a16="http://schemas.microsoft.com/office/drawing/2014/main" id="{34E9DB29-5484-4D3C-A5A4-655453869305}"/>
              </a:ext>
            </a:extLst>
          </p:cNvPr>
          <p:cNvSpPr/>
          <p:nvPr/>
        </p:nvSpPr>
        <p:spPr>
          <a:xfrm>
            <a:off x="5019167" y="2020443"/>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Tree>
    <p:extLst>
      <p:ext uri="{BB962C8B-B14F-4D97-AF65-F5344CB8AC3E}">
        <p14:creationId xmlns:p14="http://schemas.microsoft.com/office/powerpoint/2010/main" val="1820476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4"/>
          <p:cNvPicPr>
            <a:picLocks noChangeAspect="1"/>
          </p:cNvPicPr>
          <p:nvPr/>
        </p:nvPicPr>
        <p:blipFill>
          <a:blip r:embed="rId2"/>
          <a:stretch>
            <a:fillRect/>
          </a:stretch>
        </p:blipFill>
        <p:spPr>
          <a:xfrm>
            <a:off x="8204870" y="0"/>
            <a:ext cx="3987130" cy="1450974"/>
          </a:xfrm>
          <a:prstGeom prst="rect">
            <a:avLst/>
          </a:prstGeom>
        </p:spPr>
      </p:pic>
      <p:sp>
        <p:nvSpPr>
          <p:cNvPr id="2" name="Nadpis 1"/>
          <p:cNvSpPr>
            <a:spLocks noGrp="1"/>
          </p:cNvSpPr>
          <p:nvPr>
            <p:ph type="title"/>
          </p:nvPr>
        </p:nvSpPr>
        <p:spPr>
          <a:xfrm>
            <a:off x="838200" y="498680"/>
            <a:ext cx="10515600" cy="1325563"/>
          </a:xfrm>
        </p:spPr>
        <p:txBody>
          <a:bodyPr/>
          <a:lstStyle/>
          <a:p>
            <a:pPr algn="ctr"/>
            <a:r>
              <a:rPr lang="sk-SK" b="1" dirty="0">
                <a:solidFill>
                  <a:schemeClr val="accent1">
                    <a:lumMod val="50000"/>
                  </a:schemeClr>
                </a:solidFill>
                <a:effectLst>
                  <a:outerShdw blurRad="38100" dist="38100" dir="2700000" algn="tl">
                    <a:srgbClr val="000000">
                      <a:alpha val="43137"/>
                    </a:srgbClr>
                  </a:outerShdw>
                </a:effectLst>
                <a:latin typeface="+mn-lt"/>
              </a:rPr>
              <a:t>Dopad na základné práva (2)</a:t>
            </a:r>
          </a:p>
        </p:txBody>
      </p:sp>
      <p:sp>
        <p:nvSpPr>
          <p:cNvPr id="3" name="Zástupný objekt pre obsah 2"/>
          <p:cNvSpPr>
            <a:spLocks noGrp="1"/>
          </p:cNvSpPr>
          <p:nvPr>
            <p:ph idx="1"/>
          </p:nvPr>
        </p:nvSpPr>
        <p:spPr>
          <a:xfrm>
            <a:off x="473825" y="1627642"/>
            <a:ext cx="11718175" cy="4906162"/>
          </a:xfrm>
        </p:spPr>
        <p:txBody>
          <a:bodyPr>
            <a:normAutofit/>
          </a:bodyPr>
          <a:lstStyle/>
          <a:p>
            <a:pPr marL="450850" indent="-450850">
              <a:buFont typeface="Wingdings" panose="05000000000000000000" pitchFamily="2" charset="2"/>
              <a:buChar char="Ø"/>
            </a:pPr>
            <a:endParaRPr lang="sk-SK" sz="3200" dirty="0"/>
          </a:p>
          <a:p>
            <a:pPr marL="0" indent="0" algn="just">
              <a:buNone/>
            </a:pPr>
            <a:endParaRPr lang="sk-SK" dirty="0"/>
          </a:p>
          <a:p>
            <a:pPr marL="0" indent="0" algn="just">
              <a:buNone/>
            </a:pPr>
            <a:r>
              <a:rPr lang="sk-SK" dirty="0"/>
              <a:t>Čl. 52 ods. 1 Charty: Akékoľvek </a:t>
            </a:r>
            <a:r>
              <a:rPr lang="sk-SK" b="1" dirty="0"/>
              <a:t>obmedzenie</a:t>
            </a:r>
            <a:r>
              <a:rPr lang="sk-SK" dirty="0"/>
              <a:t> výkonu práv a slobôd uznaných v tejto charte musí byť ustanovené zákonom a rešpektovať podstatu týchto práv a slobôd. Za predpokladu dodržiavania zásady proporcionality možno tieto práva a slobody obmedziť len vtedy, ak je to nevyhnutné a skutočne to zodpovedá cieľom všeobecného záujmu, ktoré sú uznané Úniou, alebo ak je to potrebné na ochranu práv a slobôd iných.</a:t>
            </a:r>
          </a:p>
        </p:txBody>
      </p:sp>
    </p:spTree>
    <p:extLst>
      <p:ext uri="{BB962C8B-B14F-4D97-AF65-F5344CB8AC3E}">
        <p14:creationId xmlns:p14="http://schemas.microsoft.com/office/powerpoint/2010/main" val="4096291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4"/>
          <p:cNvPicPr>
            <a:picLocks noChangeAspect="1"/>
          </p:cNvPicPr>
          <p:nvPr/>
        </p:nvPicPr>
        <p:blipFill>
          <a:blip r:embed="rId2"/>
          <a:stretch>
            <a:fillRect/>
          </a:stretch>
        </p:blipFill>
        <p:spPr>
          <a:xfrm>
            <a:off x="8204870" y="0"/>
            <a:ext cx="3987130" cy="1450974"/>
          </a:xfrm>
          <a:prstGeom prst="rect">
            <a:avLst/>
          </a:prstGeom>
        </p:spPr>
      </p:pic>
      <p:sp>
        <p:nvSpPr>
          <p:cNvPr id="2" name="Nadpis 1"/>
          <p:cNvSpPr>
            <a:spLocks noGrp="1"/>
          </p:cNvSpPr>
          <p:nvPr>
            <p:ph type="title"/>
          </p:nvPr>
        </p:nvSpPr>
        <p:spPr>
          <a:xfrm>
            <a:off x="838200" y="498680"/>
            <a:ext cx="10515600" cy="1325563"/>
          </a:xfrm>
        </p:spPr>
        <p:txBody>
          <a:bodyPr/>
          <a:lstStyle/>
          <a:p>
            <a:pPr algn="ctr"/>
            <a:endParaRPr lang="sk-SK" b="1" dirty="0">
              <a:solidFill>
                <a:schemeClr val="accent1">
                  <a:lumMod val="50000"/>
                </a:schemeClr>
              </a:solidFill>
              <a:effectLst>
                <a:outerShdw blurRad="38100" dist="38100" dir="2700000" algn="tl">
                  <a:srgbClr val="000000">
                    <a:alpha val="43137"/>
                  </a:srgbClr>
                </a:outerShdw>
              </a:effectLst>
              <a:latin typeface="+mn-lt"/>
            </a:endParaRPr>
          </a:p>
        </p:txBody>
      </p:sp>
      <p:sp>
        <p:nvSpPr>
          <p:cNvPr id="6" name="Nadpis 1">
            <a:extLst>
              <a:ext uri="{FF2B5EF4-FFF2-40B4-BE49-F238E27FC236}">
                <a16:creationId xmlns:a16="http://schemas.microsoft.com/office/drawing/2014/main" id="{127B96F7-B5C2-43BC-A9ED-D3AD13987542}"/>
              </a:ext>
            </a:extLst>
          </p:cNvPr>
          <p:cNvSpPr>
            <a:spLocks noGrp="1"/>
          </p:cNvSpPr>
          <p:nvPr>
            <p:ph idx="1"/>
          </p:nvPr>
        </p:nvSpPr>
        <p:spPr>
          <a:xfrm>
            <a:off x="838200" y="1627188"/>
            <a:ext cx="10515600" cy="4651692"/>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k-SK" b="1" dirty="0">
                <a:solidFill>
                  <a:schemeClr val="bg1"/>
                </a:solidFill>
              </a:rPr>
              <a:t>Pravidlá ochrany osobných údajov obsahujú požiadavky a opatrenia na  minimalizáciu zásahu do základných práv</a:t>
            </a:r>
          </a:p>
        </p:txBody>
      </p:sp>
    </p:spTree>
    <p:extLst>
      <p:ext uri="{BB962C8B-B14F-4D97-AF65-F5344CB8AC3E}">
        <p14:creationId xmlns:p14="http://schemas.microsoft.com/office/powerpoint/2010/main" val="2921067172"/>
      </p:ext>
    </p:extLst>
  </p:cSld>
  <p:clrMapOvr>
    <a:masterClrMapping/>
  </p:clrMapOvr>
</p:sld>
</file>

<file path=ppt/theme/theme1.xml><?xml version="1.0" encoding="utf-8"?>
<a:theme xmlns:a="http://schemas.openxmlformats.org/drawingml/2006/main" name="Motív balík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ív balík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ív balík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3149</TotalTime>
  <Words>1686</Words>
  <Application>Microsoft Office PowerPoint</Application>
  <PresentationFormat>Widescreen</PresentationFormat>
  <Paragraphs>126</Paragraphs>
  <Slides>18</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Aharoni</vt:lpstr>
      <vt:lpstr>Arial</vt:lpstr>
      <vt:lpstr>Calibri</vt:lpstr>
      <vt:lpstr>Calibri Light</vt:lpstr>
      <vt:lpstr>Wingdings</vt:lpstr>
      <vt:lpstr>Motív balíka Office</vt:lpstr>
      <vt:lpstr>PowerPoint Presentation</vt:lpstr>
      <vt:lpstr> Ochrana osobných údajov  a  bezpilotné prostriedky                    Angela Sobolčiaková         Odbor právnych služieb</vt:lpstr>
      <vt:lpstr>Obsah </vt:lpstr>
      <vt:lpstr>Všeobecne</vt:lpstr>
      <vt:lpstr>Všeobecne</vt:lpstr>
      <vt:lpstr>Všeobecne</vt:lpstr>
      <vt:lpstr>Dopad na základné práva (1)</vt:lpstr>
      <vt:lpstr>Dopad na základné práva (2)</vt:lpstr>
      <vt:lpstr>PowerPoint Presentation</vt:lpstr>
      <vt:lpstr>Všeobecné pravidlá ochrany  osobných údajov v SR</vt:lpstr>
      <vt:lpstr>Ochrana fyzických osôb pri spracúvaní osobných údajov príslušnými orgánmi</vt:lpstr>
      <vt:lpstr>Pred vzlietnutím minimálne určiť</vt:lpstr>
      <vt:lpstr>Účel</vt:lpstr>
      <vt:lpstr>Právny základ</vt:lpstr>
      <vt:lpstr>Právny základ oprávnený záujem</vt:lpstr>
      <vt:lpstr>Postavenie </vt:lpstr>
      <vt:lpstr>Zverejnenie záznamu</vt:lpstr>
      <vt:lpstr> Ďakujem za pozornosť                 Písomné otázky na:        statny.dozor@pdp.gov.sk</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Lucia Bezáková</dc:creator>
  <cp:lastModifiedBy>Angi</cp:lastModifiedBy>
  <cp:revision>225</cp:revision>
  <cp:lastPrinted>2019-02-11T15:24:51Z</cp:lastPrinted>
  <dcterms:created xsi:type="dcterms:W3CDTF">2018-05-31T11:48:10Z</dcterms:created>
  <dcterms:modified xsi:type="dcterms:W3CDTF">2019-05-02T06:00:52Z</dcterms:modified>
</cp:coreProperties>
</file>