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307" r:id="rId5"/>
    <p:sldId id="306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287" r:id="rId21"/>
    <p:sldId id="305" r:id="rId22"/>
  </p:sldIdLst>
  <p:sldSz cx="9144000" cy="6858000" type="screen4x3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22FED-CC34-4C9E-A9F0-139579151E1D}" type="datetimeFigureOut">
              <a:rPr lang="cs-CZ" smtClean="0"/>
              <a:pPr/>
              <a:t>30.04.2019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084A4-F3E3-4ACF-B879-8CD8A0F8830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3390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1C018A-F6BF-487C-82E7-F37FA6AA36AE}" type="slidenum">
              <a:rPr lang="cs-CZ" smtClean="0"/>
              <a:pPr>
                <a:defRPr/>
              </a:pPr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2524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Brus je bezpilotní prostředek s kolmým startem, nesoucí denní a noční kameru na stabilizované základně s přenosem obrazu v reálném čase. Lze jej s výhodou použít pro střežení perimetru důležitých objektů, letišť, skladů, při monitoringu nad objekty se zvýšeným nebezpečím výbuch, úniku toxických látek apod. Použití je možné i v rámci střeleb, např. jako prevenci při vzniku zárodku požáru nebo k vyhodnocení výsledků střeleb dělostřelectva.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084A4-F3E3-4ACF-B879-8CD8A0F88301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7296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 řízení se stará</a:t>
            </a:r>
            <a:r>
              <a:rPr lang="cs-CZ" baseline="0" dirty="0" smtClean="0"/>
              <a:t> autopilot (obrázek vlevo) navržený specialisty VTÚ, </a:t>
            </a:r>
            <a:r>
              <a:rPr lang="cs-CZ" baseline="0" dirty="0" err="1" smtClean="0"/>
              <a:t>s.p</a:t>
            </a:r>
            <a:r>
              <a:rPr lang="cs-CZ" baseline="0" dirty="0" smtClean="0"/>
              <a:t>., který v sobě zahrnuje všechna potřebná čidla pro zajištění stability a řiditelnosti letu. Pilot operátor sleduje let na PC tabletu, kde má k dispozici potřebné údaje o letových parametrech a ze kterého také plánuje trasu letu nad digitalizovanou mapou. Řízení je zcela intuitivní a operátor žák je zvládne po týdenním výcviku.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36D44-A2F8-4DCF-B7BD-CEC6A5D7168B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5062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Systém může být doplněn panelem pro samostatné zobrazení videa.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084A4-F3E3-4ACF-B879-8CD8A0F88301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1777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Sklopná ramena a jednoduchá konzole operátora (o ní později) umožňují snadný převoz. Systém může být přepravován v kovové bedně nebo volně v kufru středního automobilu (příkladem může být Škoda Oktávie).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084A4-F3E3-4ACF-B879-8CD8A0F88301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0489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36D44-A2F8-4DCF-B7BD-CEC6A5D7168B}" type="slidenum">
              <a:rPr lang="cs-CZ" smtClean="0"/>
              <a:pPr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77494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36D44-A2F8-4DCF-B7BD-CEC6A5D7168B}" type="slidenum">
              <a:rPr lang="cs-CZ" smtClean="0"/>
              <a:pPr/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36D44-A2F8-4DCF-B7BD-CEC6A5D7168B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648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1638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3A6428F-0C25-46F0-B53C-34F2AB7D3038}" type="slidenum">
              <a:rPr lang="cs-CZ" altLang="cs-CZ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cs-CZ" altLang="cs-CZ" smtClean="0">
              <a:latin typeface="Arial" pitchFamily="34" charset="0"/>
            </a:endParaRPr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4.2.2016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4527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1638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3A6428F-0C25-46F0-B53C-34F2AB7D3038}" type="slidenum">
              <a:rPr lang="cs-CZ" altLang="cs-CZ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cs-CZ" altLang="cs-CZ" smtClean="0">
              <a:latin typeface="Arial" pitchFamily="34" charset="0"/>
            </a:endParaRPr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4.2.2016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99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Byl vyvinut </a:t>
            </a:r>
            <a:r>
              <a:rPr lang="cs-CZ" dirty="0" err="1" smtClean="0"/>
              <a:t>celolaminátový</a:t>
            </a:r>
            <a:r>
              <a:rPr lang="cs-CZ" dirty="0" smtClean="0"/>
              <a:t> drak, pohonná jednotka a řídicí (v</a:t>
            </a:r>
            <a:r>
              <a:rPr lang="cs-CZ" baseline="0" dirty="0" smtClean="0"/>
              <a:t> té době analogový) řídicí systém. Letoun startoval z raketového katapultu vyvíjeného za spolupráce VÚ 010 Slavičín (dnes VTÚVM) a </a:t>
            </a:r>
            <a:r>
              <a:rPr lang="cs-CZ" baseline="0" dirty="0" err="1" smtClean="0"/>
              <a:t>Konštrukty</a:t>
            </a:r>
            <a:r>
              <a:rPr lang="cs-CZ" baseline="0" dirty="0" smtClean="0"/>
              <a:t> Trenčín. Letoun absolvoval řadu zkoušek s reálnými letouny a vrtulníky (pilot např. plk. </a:t>
            </a:r>
            <a:r>
              <a:rPr lang="cs-CZ" baseline="0" dirty="0" err="1" smtClean="0"/>
              <a:t>Pelčák</a:t>
            </a:r>
            <a:r>
              <a:rPr lang="cs-CZ" baseline="0" dirty="0" smtClean="0"/>
              <a:t>) a dal základ spolupráci s maďarským vojenským výzkumným ústavem na vývoji prostředku SOJKA III.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084A4-F3E3-4ACF-B879-8CD8A0F88301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9878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Výzkum trval od roku 1990 do roku 1992 a vývoj od roku 1993 do roku 1995, kdy byly úspěšně</a:t>
            </a:r>
            <a:r>
              <a:rPr lang="cs-CZ" baseline="0" dirty="0" smtClean="0"/>
              <a:t> dokončeny vojskové zkoušky. Bylo vyrobeno 8 prototypů letounů a dva pozemní komplety. Testy byly prováděny na letišti Panenský Týnec, ve VVP </a:t>
            </a:r>
            <a:r>
              <a:rPr lang="cs-CZ" baseline="0" dirty="0" err="1" smtClean="0"/>
              <a:t>Doupov</a:t>
            </a:r>
            <a:r>
              <a:rPr lang="cs-CZ" baseline="0" dirty="0" smtClean="0"/>
              <a:t> a na maďarském VVP </a:t>
            </a:r>
            <a:r>
              <a:rPr lang="cs-CZ" baseline="0" dirty="0" err="1" smtClean="0"/>
              <a:t>Táborfalva</a:t>
            </a:r>
            <a:r>
              <a:rPr lang="cs-CZ" baseline="0" dirty="0" smtClean="0"/>
              <a:t>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084A4-F3E3-4ACF-B879-8CD8A0F88301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2742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Poslední provedení SOJKY III bylo dovybaveno britským</a:t>
            </a:r>
            <a:r>
              <a:rPr lang="cs-CZ" baseline="0" dirty="0" smtClean="0"/>
              <a:t> motorem AR 741 a kontejnerem s gyroskopicky stabilizovanou hlavicí. Svými parametry bylo dosaženo standardu na taktický bezpilotní prostředek podle </a:t>
            </a:r>
            <a:r>
              <a:rPr lang="cs-CZ" baseline="0" dirty="0" err="1" smtClean="0"/>
              <a:t>Force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Proposal</a:t>
            </a:r>
            <a:r>
              <a:rPr lang="cs-CZ" baseline="0" dirty="0" smtClean="0"/>
              <a:t> armád NATO.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084A4-F3E3-4ACF-B879-8CD8A0F88301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4939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VTÚL</a:t>
            </a:r>
            <a:r>
              <a:rPr lang="cs-CZ" baseline="0" dirty="0" smtClean="0"/>
              <a:t> a PVO se oblastí návrhu bezpilotních prostředků zabývá již bezmála 35 let. V současné době jsou živými projekty bezpilotní letoun SOKOL-T a </a:t>
            </a:r>
            <a:r>
              <a:rPr lang="cs-CZ" baseline="0" dirty="0" err="1" smtClean="0"/>
              <a:t>vícerotorový</a:t>
            </a:r>
            <a:r>
              <a:rPr lang="cs-CZ" baseline="0" dirty="0" smtClean="0"/>
              <a:t> bezpilotní prostředek BRUS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36D44-A2F8-4DCF-B7BD-CEC6A5D7168B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6016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Souběžně s letadlovou technikou probíhá</a:t>
            </a:r>
            <a:r>
              <a:rPr lang="cs-CZ" baseline="0" dirty="0" smtClean="0"/>
              <a:t> kontinuální vývoj řídicích systémů a jejich programového vybavení. Obrázek představuje v poměrovém měřítku, jak se systémy v letech zmenšovaly a také což nejde obrazově dokumentovat i zkvalitňovali.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084A4-F3E3-4ACF-B879-8CD8A0F88301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7909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Bezpilotní letoun Miss </a:t>
            </a:r>
            <a:r>
              <a:rPr lang="cs-CZ" dirty="0" err="1" smtClean="0"/>
              <a:t>Tractor</a:t>
            </a:r>
            <a:r>
              <a:rPr lang="cs-CZ" dirty="0" smtClean="0"/>
              <a:t> je malý lehký bezpilotní</a:t>
            </a:r>
            <a:r>
              <a:rPr lang="cs-CZ" baseline="0" dirty="0" smtClean="0"/>
              <a:t> letoun, určený k vlečení textilních terčů na lanku o délce 50 m. Střelba se převážně provádí raketami RBS 70. Pokud se jedná o raketu naváděnou na zdroj tepla, lze za textilní terč „rukáv“ připojit světlici. Tato varianta terče se v AČR využívá po dobu tří let a v roce 2015 ji s </a:t>
            </a:r>
            <a:r>
              <a:rPr lang="cs-CZ" baseline="0" dirty="0" err="1" smtClean="0"/>
              <a:t>uspěchem</a:t>
            </a:r>
            <a:r>
              <a:rPr lang="cs-CZ" baseline="0" dirty="0" smtClean="0"/>
              <a:t> využili i kolegové z Lotyšska.</a:t>
            </a:r>
          </a:p>
          <a:p>
            <a:r>
              <a:rPr lang="cs-CZ" baseline="0" dirty="0" smtClean="0"/>
              <a:t>Dovolte mi závěrem ještě jedno důležité sdělení. Všechny prezentované bezpilotní prostředky mají autopilot vyvinutý ve VTÚL a PVO a to jak po HW, tak i po SW stránce.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1C018A-F6BF-487C-82E7-F37FA6AA36AE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9633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B2078-4686-4A0B-8EF0-641D19477F77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52CE6-6C57-4F34-94DB-D6DF61E5A2B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B9A19-9B96-4953-9725-D8E7BDC4DC2F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E4F36-8E8A-4FE7-9C45-22E1E5C3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36258-9417-4633-9543-C8D85A14AA97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520BA-6A10-4703-A40E-F3B683AF9B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3F614-ADD4-47C0-9685-0E9EB6192AC5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1A981-BE1D-4226-906E-D61DE78379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3C65F-B625-46B2-84FD-4FBA3A3D7B09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01445-2730-4139-8524-D6B0DE866CA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F32A2-F540-4080-AACA-72BDAD168495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39914-457C-4D50-A15A-6EB7DCD0A5D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CF962-5B52-4B41-9614-A4C1597850B0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0BED8-6540-489F-9F2C-9DECB93AF1C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23591-CDE2-44E7-872D-A1CA2E9596A9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27E30-F7FC-423F-85A0-5E9487C59E9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60758-B3FC-44CE-8B09-7620F1BF0ECF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56EF1-11B5-4B4B-B01E-BA6BE196806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9EC4C-F2ED-4D8C-AE8F-066E03AAFF87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B57C9-A16F-4A9B-AAE1-00128954EA5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30057-B9F4-4342-A98F-1A470F781370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3BA5-29CB-44F9-8F12-712546BCA3F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9C9112-90B2-43E1-9503-B797E70C6DEB}" type="datetimeFigureOut">
              <a:rPr lang="cs-CZ"/>
              <a:pPr>
                <a:defRPr/>
              </a:pPr>
              <a:t>30.04.2019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FD5958-9ABD-4418-89C8-8B53C83E76D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.png"/><Relationship Id="rId4" Type="http://schemas.openxmlformats.org/officeDocument/2006/relationships/image" Target="../media/image3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2.pn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5.wdp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microsoft.com/office/2007/relationships/hdphoto" Target="../media/hdphoto4.wdp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46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5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délník 13"/>
          <p:cNvSpPr/>
          <p:nvPr/>
        </p:nvSpPr>
        <p:spPr>
          <a:xfrm>
            <a:off x="539552" y="836712"/>
            <a:ext cx="800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4800" b="1" dirty="0" smtClean="0">
                <a:latin typeface="Times New Roman" pitchFamily="18" charset="0"/>
                <a:cs typeface="Times New Roman" pitchFamily="18" charset="0"/>
              </a:rPr>
              <a:t>Vojenský technický ústav, s.p.</a:t>
            </a:r>
            <a:endParaRPr lang="cs-CZ" sz="4800" dirty="0"/>
          </a:p>
        </p:txBody>
      </p:sp>
      <p:sp>
        <p:nvSpPr>
          <p:cNvPr id="15" name="Obdélník 14"/>
          <p:cNvSpPr/>
          <p:nvPr/>
        </p:nvSpPr>
        <p:spPr>
          <a:xfrm>
            <a:off x="0" y="162880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cs-CZ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cs-CZ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cs-CZ" sz="3200" b="1" dirty="0" smtClean="0">
                <a:latin typeface="Times New Roman" pitchFamily="18" charset="0"/>
                <a:cs typeface="Times New Roman" pitchFamily="18" charset="0"/>
              </a:rPr>
              <a:t>Bezpilotní prostředky VTÚ, </a:t>
            </a:r>
            <a:r>
              <a:rPr lang="cs-CZ" sz="3200" b="1" dirty="0" err="1" smtClean="0">
                <a:latin typeface="Times New Roman" pitchFamily="18" charset="0"/>
                <a:cs typeface="Times New Roman" pitchFamily="18" charset="0"/>
              </a:rPr>
              <a:t>s.p</a:t>
            </a:r>
            <a:r>
              <a:rPr lang="cs-CZ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cs-CZ" sz="3200" b="1" dirty="0" smtClean="0">
                <a:latin typeface="Times New Roman" pitchFamily="18" charset="0"/>
                <a:cs typeface="Times New Roman" pitchFamily="18" charset="0"/>
              </a:rPr>
              <a:t>historie a současnost</a:t>
            </a:r>
            <a:endParaRPr lang="cs-CZ" sz="3200" dirty="0"/>
          </a:p>
        </p:txBody>
      </p:sp>
      <p:grpSp>
        <p:nvGrpSpPr>
          <p:cNvPr id="6" name="Skupina 16"/>
          <p:cNvGrpSpPr>
            <a:grpSpLocks/>
          </p:cNvGrpSpPr>
          <p:nvPr/>
        </p:nvGrpSpPr>
        <p:grpSpPr bwMode="auto">
          <a:xfrm>
            <a:off x="107950" y="-26988"/>
            <a:ext cx="8809038" cy="6738938"/>
            <a:chOff x="107950" y="-26988"/>
            <a:chExt cx="8809385" cy="6739538"/>
          </a:xfrm>
        </p:grpSpPr>
        <p:pic>
          <p:nvPicPr>
            <p:cNvPr id="7" name="Picture 8" descr="C:\Documents and Settings\ibraun\Plocha\matrice-loga\loga\upravené VTU\VTÚ bílé ořez kopi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950" y="-26988"/>
              <a:ext cx="2160133" cy="833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Skupina 14"/>
            <p:cNvGrpSpPr>
              <a:grpSpLocks/>
            </p:cNvGrpSpPr>
            <p:nvPr/>
          </p:nvGrpSpPr>
          <p:grpSpPr bwMode="auto">
            <a:xfrm>
              <a:off x="323528" y="5877272"/>
              <a:ext cx="8593807" cy="835278"/>
              <a:chOff x="323528" y="5877272"/>
              <a:chExt cx="8593807" cy="835278"/>
            </a:xfrm>
          </p:grpSpPr>
          <p:pic>
            <p:nvPicPr>
              <p:cNvPr id="9" name="Picture 8" descr="C:\Documents and Settings\ibraun\Plocha\2015 P\xxx\matrice\VTÚ upravenéib ořez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236296" y="5877272"/>
                <a:ext cx="1681039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12" descr="C:\Documents and Settings\ibraun\Plocha\MATRICE PREZENTACE 2015\vtu\kontakt VTU kopie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23528" y="6021288"/>
                <a:ext cx="6909128" cy="6912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1" name="Obdélník 10"/>
          <p:cNvSpPr/>
          <p:nvPr/>
        </p:nvSpPr>
        <p:spPr>
          <a:xfrm>
            <a:off x="723900" y="5198149"/>
            <a:ext cx="800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Praha, květen 2019</a:t>
            </a:r>
          </a:p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713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99706" y="1577777"/>
            <a:ext cx="5760640" cy="3168352"/>
          </a:xfrm>
        </p:spPr>
        <p:txBody>
          <a:bodyPr/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cs-CZ" sz="4000" b="1" dirty="0" smtClean="0"/>
              <a:t/>
            </a:r>
            <a:br>
              <a:rPr lang="cs-CZ" sz="4000" b="1" dirty="0" smtClean="0"/>
            </a:br>
            <a:r>
              <a:rPr lang="cs-CZ" sz="1800" b="1" dirty="0" smtClean="0"/>
              <a:t>-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Operační nasazení  do vzdálenosti  10 km.</a:t>
            </a:r>
            <a:br>
              <a:rPr lang="cs-CZ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- Doba letu 40 – 50 min.  </a:t>
            </a:r>
            <a:br>
              <a:rPr lang="cs-CZ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- Přenos  obrazu v HD kvalitě do 3 km. </a:t>
            </a:r>
            <a:br>
              <a:rPr lang="cs-CZ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- Užitečné zatížení do 2,5 kg. </a:t>
            </a:r>
            <a:br>
              <a:rPr lang="cs-CZ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- Vzletová hmotnost max. 10 kg (optimální 8,5 kg). - Max. rychlost letu 45 km/h. </a:t>
            </a:r>
            <a:br>
              <a:rPr lang="cs-CZ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- Letové omezení – rychlost větru více než </a:t>
            </a:r>
            <a:r>
              <a:rPr lang="cs-CZ" sz="1800" b="1" dirty="0">
                <a:latin typeface="Times New Roman" pitchFamily="18" charset="0"/>
                <a:cs typeface="Times New Roman" pitchFamily="18" charset="0"/>
              </a:rPr>
              <a:t>10 m/s</a:t>
            </a:r>
            <a:br>
              <a:rPr lang="cs-CZ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- Podmínky</a:t>
            </a:r>
            <a:r>
              <a:rPr lang="cs-CZ" sz="1800" b="1" dirty="0">
                <a:latin typeface="Times New Roman" pitchFamily="18" charset="0"/>
                <a:cs typeface="Times New Roman" pitchFamily="18" charset="0"/>
              </a:rPr>
              <a:t>:  den /noc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1600" b="1" dirty="0" smtClean="0"/>
              <a:t/>
            </a:r>
            <a:br>
              <a:rPr lang="cs-CZ" sz="1600" b="1" dirty="0" smtClean="0"/>
            </a:br>
            <a:endParaRPr lang="cs-CZ" sz="5400" b="1" dirty="0"/>
          </a:p>
        </p:txBody>
      </p:sp>
      <p:pic>
        <p:nvPicPr>
          <p:cNvPr id="6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60267" cy="83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39" y="1556792"/>
            <a:ext cx="3301357" cy="2703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bdélník 9"/>
          <p:cNvSpPr/>
          <p:nvPr/>
        </p:nvSpPr>
        <p:spPr>
          <a:xfrm>
            <a:off x="539552" y="836712"/>
            <a:ext cx="8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200" b="1" dirty="0" smtClean="0">
                <a:latin typeface="Times New Roman" pitchFamily="18" charset="0"/>
                <a:cs typeface="Times New Roman" pitchFamily="18" charset="0"/>
              </a:rPr>
              <a:t>Bezpilotní prostředek BRUS</a:t>
            </a:r>
            <a:endParaRPr lang="cs-CZ" sz="3200" dirty="0"/>
          </a:p>
        </p:txBody>
      </p:sp>
      <p:pic>
        <p:nvPicPr>
          <p:cNvPr id="12" name="Zástupný symbol pro obsah 11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9" y="4437112"/>
            <a:ext cx="3348372" cy="2232248"/>
          </a:xfr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241138"/>
            <a:ext cx="3176339" cy="238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1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ek 12" descr="Cube Y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1368" y="1281971"/>
            <a:ext cx="5062475" cy="2376264"/>
          </a:xfrm>
          <a:prstGeom prst="rect">
            <a:avLst/>
          </a:prstGeom>
        </p:spPr>
      </p:pic>
      <p:sp>
        <p:nvSpPr>
          <p:cNvPr id="7" name="Zástupný symbol pro obsah 24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663629"/>
          </a:xfrm>
        </p:spPr>
        <p:txBody>
          <a:bodyPr/>
          <a:lstStyle/>
          <a:p>
            <a:pPr marL="0" algn="ctr">
              <a:spcBef>
                <a:spcPts val="0"/>
              </a:spcBef>
              <a:buFont typeface="Wingdings 2" pitchFamily="18" charset="2"/>
              <a:buNone/>
            </a:pPr>
            <a:r>
              <a:rPr lang="cs-CZ" b="1" dirty="0">
                <a:latin typeface="Times New Roman" pitchFamily="18" charset="0"/>
                <a:cs typeface="Times New Roman" pitchFamily="18" charset="0"/>
              </a:rPr>
              <a:t>Bezpilotní prostředek BRUS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– základní části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11" name="Obrázek 10" descr="BRU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8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160267" cy="83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Obrázek 14" descr="DSC0019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8470" y="2348880"/>
            <a:ext cx="355203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Obrázek 16" descr="ŘÍDÍCÍ PANEL (xplore)_BRUS_P101360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42591" y="3424237"/>
            <a:ext cx="4500028" cy="3313283"/>
          </a:xfrm>
          <a:prstGeom prst="rect">
            <a:avLst/>
          </a:prstGeom>
        </p:spPr>
      </p:pic>
      <p:cxnSp>
        <p:nvCxnSpPr>
          <p:cNvPr id="14" name="Přímá spojovací šipka 19"/>
          <p:cNvCxnSpPr/>
          <p:nvPr/>
        </p:nvCxnSpPr>
        <p:spPr>
          <a:xfrm>
            <a:off x="7668344" y="1484784"/>
            <a:ext cx="1224136" cy="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ovací šipka 22"/>
          <p:cNvCxnSpPr/>
          <p:nvPr/>
        </p:nvCxnSpPr>
        <p:spPr>
          <a:xfrm>
            <a:off x="7452320" y="1713659"/>
            <a:ext cx="0" cy="151288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Nadpis 4"/>
          <p:cNvSpPr txBox="1">
            <a:spLocks/>
          </p:cNvSpPr>
          <p:nvPr/>
        </p:nvSpPr>
        <p:spPr>
          <a:xfrm>
            <a:off x="7920843" y="1137508"/>
            <a:ext cx="719137" cy="28892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cs-CZ" sz="1600" b="1" kern="0" dirty="0">
                <a:latin typeface="Times New Roman" pitchFamily="18" charset="0"/>
                <a:ea typeface="+mj-ea"/>
                <a:cs typeface="+mj-cs"/>
              </a:rPr>
              <a:t>700</a:t>
            </a:r>
          </a:p>
        </p:txBody>
      </p:sp>
      <p:sp>
        <p:nvSpPr>
          <p:cNvPr id="19" name="Nadpis 4"/>
          <p:cNvSpPr txBox="1">
            <a:spLocks/>
          </p:cNvSpPr>
          <p:nvPr/>
        </p:nvSpPr>
        <p:spPr>
          <a:xfrm rot="16200000">
            <a:off x="6837886" y="2282778"/>
            <a:ext cx="890588" cy="33655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cs-CZ" sz="1600" b="1" kern="0" dirty="0">
                <a:latin typeface="Times New Roman" pitchFamily="18" charset="0"/>
                <a:ea typeface="+mj-ea"/>
                <a:cs typeface="+mj-cs"/>
              </a:rPr>
              <a:t>900</a:t>
            </a:r>
          </a:p>
        </p:txBody>
      </p:sp>
    </p:spTree>
    <p:extLst>
      <p:ext uri="{BB962C8B-B14F-4D97-AF65-F5344CB8AC3E}">
        <p14:creationId xmlns:p14="http://schemas.microsoft.com/office/powerpoint/2010/main" val="2502082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47864" y="806288"/>
            <a:ext cx="2490402" cy="648072"/>
          </a:xfrm>
        </p:spPr>
        <p:txBody>
          <a:bodyPr/>
          <a:lstStyle/>
          <a:p>
            <a:r>
              <a:rPr lang="cs-CZ" sz="2800" b="1" dirty="0" smtClean="0"/>
              <a:t>Přenos obrazu</a:t>
            </a:r>
            <a:endParaRPr lang="cs-CZ" sz="2800" b="1" dirty="0"/>
          </a:p>
        </p:txBody>
      </p:sp>
      <p:pic>
        <p:nvPicPr>
          <p:cNvPr id="7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-26988"/>
            <a:ext cx="2160048" cy="83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2016\Future Forces\Brdy-nacvik-odpocr\Foto\Příje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01008"/>
            <a:ext cx="2155765" cy="303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2016\BRUS\BRUS - provozní příručka\Materiál\Foto\Obraz\T.20_SAM_8704+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2907848" cy="472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2016\Future Forces\Ample Strike\Ample Strike Brus Náměšť VTUL 2016 (490)web--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40768"/>
            <a:ext cx="2611968" cy="189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8364">
            <a:off x="2411760" y="2669792"/>
            <a:ext cx="4595333" cy="543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450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4"/>
          <p:cNvSpPr txBox="1">
            <a:spLocks/>
          </p:cNvSpPr>
          <p:nvPr/>
        </p:nvSpPr>
        <p:spPr>
          <a:xfrm>
            <a:off x="0" y="824929"/>
            <a:ext cx="9144000" cy="547688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cs-CZ" sz="2800" b="1" kern="0" dirty="0" smtClean="0">
                <a:latin typeface="+mn-lt"/>
                <a:ea typeface="+mj-ea"/>
                <a:cs typeface="+mj-cs"/>
              </a:rPr>
              <a:t>Možnost transportu</a:t>
            </a:r>
            <a:endParaRPr lang="en-US" sz="2800" b="1" kern="0" dirty="0">
              <a:latin typeface="+mn-lt"/>
              <a:ea typeface="+mj-ea"/>
              <a:cs typeface="+mj-cs"/>
            </a:endParaRPr>
          </a:p>
        </p:txBody>
      </p:sp>
      <p:sp>
        <p:nvSpPr>
          <p:cNvPr id="25" name="Nadpis 4"/>
          <p:cNvSpPr txBox="1">
            <a:spLocks/>
          </p:cNvSpPr>
          <p:nvPr/>
        </p:nvSpPr>
        <p:spPr>
          <a:xfrm>
            <a:off x="467544" y="1484784"/>
            <a:ext cx="6391275" cy="795478"/>
          </a:xfrm>
          <a:prstGeom prst="rect">
            <a:avLst/>
          </a:prstGeom>
        </p:spPr>
        <p:txBody>
          <a:bodyPr/>
          <a:lstStyle/>
          <a:p>
            <a:pPr marL="273050" indent="-273050" eaLnBrk="0" hangingPunct="0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dirty="0" smtClean="0"/>
              <a:t>V kontejneru odolném proti působení deště</a:t>
            </a:r>
          </a:p>
          <a:p>
            <a:pPr marL="273050" indent="-273050" eaLnBrk="0" hangingPunct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cs-CZ" dirty="0" smtClean="0"/>
              <a:t>V</a:t>
            </a:r>
            <a:r>
              <a:rPr lang="cs-CZ" dirty="0"/>
              <a:t> </a:t>
            </a:r>
            <a:r>
              <a:rPr lang="cs-CZ" dirty="0" smtClean="0"/>
              <a:t>zavazadlovém prostoru </a:t>
            </a:r>
            <a:r>
              <a:rPr lang="cs-CZ" dirty="0"/>
              <a:t>automobilu </a:t>
            </a:r>
            <a:endParaRPr lang="cs-CZ" kern="0" dirty="0">
              <a:latin typeface="+mn-lt"/>
              <a:ea typeface="+mj-ea"/>
              <a:cs typeface="+mj-cs"/>
            </a:endParaRPr>
          </a:p>
        </p:txBody>
      </p:sp>
      <p:pic>
        <p:nvPicPr>
          <p:cNvPr id="10247" name="Obrázek 19" descr="P101380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852738"/>
            <a:ext cx="25717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Obrázek 16" descr="P101380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359025"/>
            <a:ext cx="23876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Přímá spojovací šipka 23"/>
          <p:cNvCxnSpPr/>
          <p:nvPr/>
        </p:nvCxnSpPr>
        <p:spPr>
          <a:xfrm flipH="1">
            <a:off x="5867400" y="2708275"/>
            <a:ext cx="1584325" cy="2889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šipka 26"/>
          <p:cNvCxnSpPr/>
          <p:nvPr/>
        </p:nvCxnSpPr>
        <p:spPr>
          <a:xfrm>
            <a:off x="7451725" y="2708275"/>
            <a:ext cx="504651" cy="201686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flipH="1">
            <a:off x="5724525" y="2708275"/>
            <a:ext cx="1727200" cy="2160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-26988"/>
            <a:ext cx="2160048" cy="83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2016\BRUS\BRUS - provozní příručka\Materiál\Foto\Bedny BRUS\New-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4" y="2564904"/>
            <a:ext cx="3958658" cy="297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32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/>
          <a:lstStyle/>
          <a:p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Příklady reálného nasazení</a:t>
            </a:r>
            <a:endParaRPr lang="cs-CZ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56792"/>
            <a:ext cx="3743357" cy="2633798"/>
          </a:xfrm>
        </p:spPr>
      </p:pic>
      <p:pic>
        <p:nvPicPr>
          <p:cNvPr id="4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60267" cy="83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ek 6" descr="e04153a537ca84ac85f35953a39e_w720_h413_gadac9d6841bd11e58f1e002590604f2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39752" y="4358160"/>
            <a:ext cx="4320480" cy="2264396"/>
          </a:xfrm>
          <a:prstGeom prst="rect">
            <a:avLst/>
          </a:prstGeom>
        </p:spPr>
      </p:pic>
      <p:pic>
        <p:nvPicPr>
          <p:cNvPr id="9" name="Obrázek 8" descr="ViewImage.jp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536" y="1556792"/>
            <a:ext cx="3960439" cy="2642354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33189" y="4358160"/>
            <a:ext cx="2376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b="1" dirty="0" err="1" smtClean="0">
                <a:latin typeface="Times New Roman" pitchFamily="18" charset="0"/>
                <a:cs typeface="Times New Roman" pitchFamily="18" charset="0"/>
              </a:rPr>
              <a:t>Vrbětice</a:t>
            </a: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 2014</a:t>
            </a:r>
          </a:p>
          <a:p>
            <a:r>
              <a:rPr lang="cs-CZ" sz="1400" b="1" dirty="0" smtClean="0">
                <a:latin typeface="Times New Roman" pitchFamily="18" charset="0"/>
                <a:cs typeface="Times New Roman" pitchFamily="18" charset="0"/>
              </a:rPr>
              <a:t>Výbuchy v muničním skladu (více než 70 letových hodin) </a:t>
            </a:r>
            <a:endParaRPr lang="cs-CZ" sz="1400" b="1" dirty="0"/>
          </a:p>
        </p:txBody>
      </p:sp>
      <p:sp>
        <p:nvSpPr>
          <p:cNvPr id="8" name="Obdélník 7"/>
          <p:cNvSpPr/>
          <p:nvPr/>
        </p:nvSpPr>
        <p:spPr>
          <a:xfrm>
            <a:off x="6804248" y="6021288"/>
            <a:ext cx="20882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Litvínov 2015</a:t>
            </a:r>
          </a:p>
          <a:p>
            <a:r>
              <a:rPr lang="cs-CZ" sz="1400" b="1" dirty="0" smtClean="0">
                <a:latin typeface="Times New Roman" pitchFamily="18" charset="0"/>
                <a:cs typeface="Times New Roman" pitchFamily="18" charset="0"/>
              </a:rPr>
              <a:t>Monitoring požářiště</a:t>
            </a:r>
            <a:endParaRPr lang="cs-CZ" sz="1400" b="1" dirty="0"/>
          </a:p>
        </p:txBody>
      </p:sp>
    </p:spTree>
    <p:extLst>
      <p:ext uri="{BB962C8B-B14F-4D97-AF65-F5344CB8AC3E}">
        <p14:creationId xmlns:p14="http://schemas.microsoft.com/office/powerpoint/2010/main" val="258730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858" y="-26988"/>
            <a:ext cx="9139943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9584" y="692696"/>
            <a:ext cx="8229600" cy="1143000"/>
          </a:xfrm>
        </p:spPr>
        <p:txBody>
          <a:bodyPr>
            <a:normAutofit/>
          </a:bodyPr>
          <a:lstStyle/>
          <a:p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Monitoring možných úniků radiace nad jadernými elektrárnami v ČR - cvičení Temelín 2015</a:t>
            </a:r>
            <a:endParaRPr lang="cs-CZ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132856"/>
            <a:ext cx="572463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Zástupný symbol pro obsah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16832"/>
            <a:ext cx="3850816" cy="2885968"/>
          </a:xfrm>
          <a:prstGeom prst="rect">
            <a:avLst/>
          </a:prstGeom>
        </p:spPr>
      </p:pic>
      <p:pic>
        <p:nvPicPr>
          <p:cNvPr id="9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-26988"/>
            <a:ext cx="2160048" cy="83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260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1"/>
          <p:cNvSpPr>
            <a:spLocks noChangeArrowheads="1"/>
          </p:cNvSpPr>
          <p:nvPr/>
        </p:nvSpPr>
        <p:spPr bwMode="auto">
          <a:xfrm>
            <a:off x="0" y="495999"/>
            <a:ext cx="9251950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449263" algn="r"/>
              </a:tabLst>
            </a:pPr>
            <a:r>
              <a:rPr lang="en-US" sz="1100" dirty="0" smtClean="0"/>
              <a:t/>
            </a:r>
            <a:br>
              <a:rPr lang="en-US" sz="1100" dirty="0" smtClean="0"/>
            </a:br>
            <a:endParaRPr lang="en-US" dirty="0" smtClean="0"/>
          </a:p>
          <a:p>
            <a:pPr algn="ctr" eaLnBrk="0" hangingPunct="0">
              <a:tabLst>
                <a:tab pos="449263" algn="r"/>
              </a:tabLst>
            </a:pPr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Uživatelé bezpilotního prostředku BRUS </a:t>
            </a:r>
          </a:p>
          <a:p>
            <a:pPr algn="ctr" eaLnBrk="0" hangingPunct="0">
              <a:tabLst>
                <a:tab pos="449263" algn="r"/>
              </a:tabLst>
            </a:pP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-26988"/>
            <a:ext cx="2160267" cy="83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bdélník 11"/>
          <p:cNvSpPr/>
          <p:nvPr/>
        </p:nvSpPr>
        <p:spPr>
          <a:xfrm>
            <a:off x="1218797" y="1794422"/>
            <a:ext cx="7097619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Policie české republiky –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Monitoring bývalého VVP </a:t>
            </a:r>
            <a:r>
              <a:rPr lang="cs-CZ" sz="2000" dirty="0" err="1" smtClean="0">
                <a:latin typeface="Times New Roman" pitchFamily="18" charset="0"/>
                <a:cs typeface="Times New Roman" pitchFamily="18" charset="0"/>
              </a:rPr>
              <a:t>Jínce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, pátrání po osobách, střežení v chatových osadách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Severočeské doly –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Důl AČR v Mostě, důl Tušimice a Bílina </a:t>
            </a: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kontrola funkčnosti velkostrojů a pásových dopravníků, přenos dat v reálném čase do velínu dolu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Společnost NUVIA, s.r.o.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– nosič radiačního čidla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ČVÚT v Praze –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výzkumná činnost s důrazem na testování průzkumných senzorů</a:t>
            </a:r>
            <a:endParaRPr lang="cs-CZ" sz="2000" dirty="0"/>
          </a:p>
        </p:txBody>
      </p:sp>
      <p:sp>
        <p:nvSpPr>
          <p:cNvPr id="39" name="Obdélník 38"/>
          <p:cNvSpPr/>
          <p:nvPr/>
        </p:nvSpPr>
        <p:spPr>
          <a:xfrm>
            <a:off x="5436097" y="4579175"/>
            <a:ext cx="2736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Naprogramovaná trasa letu</a:t>
            </a:r>
            <a:endParaRPr lang="cs-CZ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4814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24853" y="747530"/>
            <a:ext cx="7772400" cy="1008111"/>
          </a:xfrm>
        </p:spPr>
        <p:txBody>
          <a:bodyPr/>
          <a:lstStyle/>
          <a:p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Regulace provozu bezpilotních prostředků </a:t>
            </a:r>
            <a:br>
              <a:rPr lang="cs-CZ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ve vzdušném prostoru ČR</a:t>
            </a:r>
            <a:endParaRPr lang="cs-CZ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Zástupný symbol pro obsah 24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84705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cs-CZ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cs-CZ" sz="16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6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480" y="-26988"/>
            <a:ext cx="2618852" cy="83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bdélník 2"/>
          <p:cNvSpPr/>
          <p:nvPr/>
        </p:nvSpPr>
        <p:spPr>
          <a:xfrm>
            <a:off x="688849" y="1509671"/>
            <a:ext cx="784440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/>
          </a:p>
          <a:p>
            <a:pPr algn="ctr"/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Letecký předpis Pravidla létání L 2</a:t>
            </a:r>
          </a:p>
          <a:p>
            <a:pPr algn="ctr"/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DOPLNĚK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– BEZPILOTNÍ 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SYSTÉMY </a:t>
            </a:r>
          </a:p>
          <a:p>
            <a:endParaRPr lang="cs-CZ" dirty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Stanovuje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závazné národní požadavky na projektování, výrobu, údržbu, změny a provoz bezpilotních systémů splňujících kritéria přílohy II nařízení Evropského parlamentu a Rady (ES) č. 216/2008 v platném znění a je doporučeným postupem pro provoz modelů letadel s maximální vzletovou hmotností nepřesahující 25 kg. </a:t>
            </a: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Rozděluje kategorie  bezpilotních systémů:</a:t>
            </a:r>
          </a:p>
          <a:p>
            <a:pPr lvl="1" algn="just"/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podle maximální vzletové hmotnosti: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0,91 kg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 0,91 kg do 7 kg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 7 kg do 25 kg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nad 25 kg</a:t>
            </a:r>
          </a:p>
          <a:p>
            <a:pPr lvl="1" algn="just"/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podle způsobu použití: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Rekreačně sportovní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Výdělečné, experimentální, výzkumné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697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1470025"/>
          </a:xfrm>
        </p:spPr>
        <p:txBody>
          <a:bodyPr/>
          <a:lstStyle/>
          <a:p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Děkuji za pozornost</a:t>
            </a:r>
            <a:endParaRPr lang="cs-CZ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Zástupný symbol pro obsah 24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84705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cs-CZ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cs-CZ" sz="16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grpSp>
        <p:nvGrpSpPr>
          <p:cNvPr id="5" name="Skupina 16"/>
          <p:cNvGrpSpPr>
            <a:grpSpLocks/>
          </p:cNvGrpSpPr>
          <p:nvPr/>
        </p:nvGrpSpPr>
        <p:grpSpPr bwMode="auto">
          <a:xfrm>
            <a:off x="167480" y="-26988"/>
            <a:ext cx="8592685" cy="6663385"/>
            <a:chOff x="107950" y="-26988"/>
            <a:chExt cx="7087586" cy="6663978"/>
          </a:xfrm>
        </p:grpSpPr>
        <p:pic>
          <p:nvPicPr>
            <p:cNvPr id="6" name="Picture 8" descr="C:\Documents and Settings\ibraun\Plocha\matrice-loga\loga\upravené VTU\VTÚ bílé ořez kopi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950" y="-26988"/>
              <a:ext cx="2160133" cy="833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2" descr="C:\Documents and Settings\ibraun\Plocha\MATRICE PREZENTACE 2015\vtu\kontakt VTU kopie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6408" y="5945728"/>
              <a:ext cx="6909128" cy="691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5058" name="Picture 2" descr="L:\Brus nad S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4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3688" y="1628800"/>
            <a:ext cx="5580112" cy="41850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57897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-26988"/>
            <a:ext cx="2160048" cy="83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31"/>
          <p:cNvSpPr>
            <a:spLocks noChangeArrowheads="1"/>
          </p:cNvSpPr>
          <p:nvPr/>
        </p:nvSpPr>
        <p:spPr bwMode="auto">
          <a:xfrm>
            <a:off x="251520" y="176040"/>
            <a:ext cx="91440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449263" algn="r"/>
              </a:tabLst>
            </a:pPr>
            <a:r>
              <a:rPr lang="en-US" sz="1100" dirty="0" smtClean="0"/>
              <a:t/>
            </a:r>
            <a:br>
              <a:rPr lang="en-US" sz="1100" dirty="0" smtClean="0"/>
            </a:br>
            <a:endParaRPr lang="en-US" dirty="0" smtClean="0"/>
          </a:p>
          <a:p>
            <a:pPr algn="ctr" eaLnBrk="0" hangingPunct="0">
              <a:tabLst>
                <a:tab pos="449263" algn="r"/>
              </a:tabLst>
            </a:pPr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Základní údaje o nás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Obdélník 14"/>
          <p:cNvSpPr>
            <a:spLocks noChangeArrowheads="1"/>
          </p:cNvSpPr>
          <p:nvPr/>
        </p:nvSpPr>
        <p:spPr bwMode="auto">
          <a:xfrm>
            <a:off x="0" y="1180343"/>
            <a:ext cx="9036496" cy="5950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200"/>
              </a:spcAft>
              <a:buFontTx/>
              <a:buChar char="-"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VTÚ,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s.p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 je státní podnik, zřízený Ministerstvem obrany České republiky ke dni          29. srpna 2012</a:t>
            </a:r>
          </a:p>
          <a:p>
            <a:pPr marL="285750" indent="-285750" algn="just">
              <a:spcAft>
                <a:spcPts val="200"/>
              </a:spcAft>
              <a:buFontTx/>
              <a:buChar char="-"/>
            </a:pPr>
            <a:endParaRPr lang="cs-CZ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Aft>
                <a:spcPts val="200"/>
              </a:spcAft>
              <a:buFontTx/>
              <a:buChar char="-"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Hlavní předmět podnikání:</a:t>
            </a:r>
          </a:p>
          <a:p>
            <a:pPr>
              <a:spcAft>
                <a:spcPts val="200"/>
              </a:spcAft>
            </a:pPr>
            <a:endParaRPr lang="cs-CZ" b="1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algn="just"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Uspokojování strategických a dalších podstatných zájmů státu v oblasti obrany    a bezpečnosti a rozvoje schopností AČR, dalších ozbrojených bezpečnostních sborů a integrovaného záchranného systému výkonem průmyslové a obchodní povahy</a:t>
            </a:r>
          </a:p>
          <a:p>
            <a:pPr lvl="1" algn="just">
              <a:spcAft>
                <a:spcPts val="200"/>
              </a:spcAft>
            </a:pPr>
            <a:endParaRPr lang="cs-CZ" b="1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algn="just"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Realizace aplikovaného výzkumu a vývoje, výroby a modernizace výzbroje            a techniky AČR, ozbrojených sborů a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integrovaného záchranného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systému             s předností dodávek a služeb podstatných pro zabezpečení obrany a bezpečnosti České republiky</a:t>
            </a:r>
          </a:p>
          <a:p>
            <a:pPr lvl="1" algn="just">
              <a:spcAft>
                <a:spcPts val="200"/>
              </a:spcAft>
            </a:pPr>
            <a:endParaRPr lang="cs-CZ" b="1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algn="just"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Poskytování technických, vojensko-technických,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technicko-organizačních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              a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technicko-ekonomických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 služeb souvisejících s rozvojem schopností AČR,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dalších ozbrojených bezpečnostních sborů a integrovaného záchranného systému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800100" lvl="1" indent="-342900">
              <a:spcAft>
                <a:spcPts val="200"/>
              </a:spcAft>
              <a:buFont typeface="Wingdings" panose="05000000000000000000" pitchFamily="2" charset="2"/>
              <a:buChar char="§"/>
            </a:pPr>
            <a:endParaRPr lang="cs-CZ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200"/>
              </a:spcAft>
            </a:pPr>
            <a:endParaRPr lang="cs-CZ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67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55"/>
          <p:cNvGrpSpPr/>
          <p:nvPr/>
        </p:nvGrpSpPr>
        <p:grpSpPr>
          <a:xfrm>
            <a:off x="334161" y="1772816"/>
            <a:ext cx="6961188" cy="4198938"/>
            <a:chOff x="334161" y="1772816"/>
            <a:chExt cx="6961188" cy="4198938"/>
          </a:xfrm>
        </p:grpSpPr>
        <p:grpSp>
          <p:nvGrpSpPr>
            <p:cNvPr id="4" name="Skupina 54"/>
            <p:cNvGrpSpPr/>
            <p:nvPr/>
          </p:nvGrpSpPr>
          <p:grpSpPr>
            <a:xfrm>
              <a:off x="334161" y="1772816"/>
              <a:ext cx="6961188" cy="4198938"/>
              <a:chOff x="334161" y="1772816"/>
              <a:chExt cx="6961188" cy="4198938"/>
            </a:xfrm>
          </p:grpSpPr>
          <p:grpSp>
            <p:nvGrpSpPr>
              <p:cNvPr id="5" name="Skupina 4"/>
              <p:cNvGrpSpPr>
                <a:grpSpLocks noChangeAspect="1"/>
              </p:cNvGrpSpPr>
              <p:nvPr/>
            </p:nvGrpSpPr>
            <p:grpSpPr bwMode="auto">
              <a:xfrm>
                <a:off x="334161" y="1772816"/>
                <a:ext cx="6961188" cy="4198938"/>
                <a:chOff x="1115615" y="1461942"/>
                <a:chExt cx="6960885" cy="4199306"/>
              </a:xfrm>
            </p:grpSpPr>
            <p:pic>
              <p:nvPicPr>
                <p:cNvPr id="4110" name="Obrázek 1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15615" y="1461942"/>
                  <a:ext cx="6960885" cy="41993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" name="Ovál 2"/>
                <p:cNvSpPr>
                  <a:spLocks noChangeAspect="1"/>
                </p:cNvSpPr>
                <p:nvPr/>
              </p:nvSpPr>
              <p:spPr>
                <a:xfrm>
                  <a:off x="3563433" y="2870178"/>
                  <a:ext cx="179992" cy="180016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cs-CZ"/>
                </a:p>
              </p:txBody>
            </p:sp>
            <p:sp>
              <p:nvSpPr>
                <p:cNvPr id="19" name="Ovál 18"/>
                <p:cNvSpPr>
                  <a:spLocks noChangeAspect="1"/>
                </p:cNvSpPr>
                <p:nvPr/>
              </p:nvSpPr>
              <p:spPr>
                <a:xfrm>
                  <a:off x="5939818" y="4221258"/>
                  <a:ext cx="179991" cy="180016"/>
                </a:xfrm>
                <a:prstGeom prst="ellipse">
                  <a:avLst/>
                </a:prstGeom>
                <a:solidFill>
                  <a:srgbClr val="92D05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cs-CZ"/>
                </a:p>
              </p:txBody>
            </p:sp>
            <p:sp>
              <p:nvSpPr>
                <p:cNvPr id="20" name="Ovál 19"/>
                <p:cNvSpPr>
                  <a:spLocks noChangeAspect="1"/>
                </p:cNvSpPr>
                <p:nvPr/>
              </p:nvSpPr>
              <p:spPr>
                <a:xfrm>
                  <a:off x="6731946" y="4789634"/>
                  <a:ext cx="179992" cy="180016"/>
                </a:xfrm>
                <a:prstGeom prst="ellipse">
                  <a:avLst/>
                </a:prstGeom>
                <a:solidFill>
                  <a:srgbClr val="FFFF99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cs-CZ"/>
                </a:p>
              </p:txBody>
            </p:sp>
            <p:sp>
              <p:nvSpPr>
                <p:cNvPr id="21" name="Ovál 20"/>
                <p:cNvSpPr>
                  <a:spLocks noChangeAspect="1"/>
                </p:cNvSpPr>
                <p:nvPr/>
              </p:nvSpPr>
              <p:spPr>
                <a:xfrm>
                  <a:off x="6250954" y="4942047"/>
                  <a:ext cx="179992" cy="180016"/>
                </a:xfrm>
                <a:prstGeom prst="ellipse">
                  <a:avLst/>
                </a:prstGeom>
                <a:solidFill>
                  <a:srgbClr val="FFFF99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cs-CZ"/>
                </a:p>
              </p:txBody>
            </p:sp>
            <p:sp>
              <p:nvSpPr>
                <p:cNvPr id="4115" name="TextovéPole 3"/>
                <p:cNvSpPr txBox="1">
                  <a:spLocks noChangeArrowheads="1"/>
                </p:cNvSpPr>
                <p:nvPr/>
              </p:nvSpPr>
              <p:spPr bwMode="auto">
                <a:xfrm>
                  <a:off x="2223768" y="2821674"/>
                  <a:ext cx="1167256" cy="277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eaLnBrk="1" hangingPunct="1"/>
                  <a:r>
                    <a:rPr lang="cs-CZ" altLang="cs-CZ" sz="1200" b="1" dirty="0" smtClean="0"/>
                    <a:t>Praha - </a:t>
                  </a:r>
                  <a:r>
                    <a:rPr lang="cs-CZ" altLang="cs-CZ" sz="1200" b="1" dirty="0"/>
                    <a:t>Kbely</a:t>
                  </a:r>
                </a:p>
              </p:txBody>
            </p:sp>
            <p:sp>
              <p:nvSpPr>
                <p:cNvPr id="4116" name="TextovéPole 23"/>
                <p:cNvSpPr txBox="1">
                  <a:spLocks noChangeArrowheads="1"/>
                </p:cNvSpPr>
                <p:nvPr/>
              </p:nvSpPr>
              <p:spPr bwMode="auto">
                <a:xfrm>
                  <a:off x="6304319" y="3944235"/>
                  <a:ext cx="715934" cy="277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eaLnBrk="1" hangingPunct="1"/>
                  <a:r>
                    <a:rPr lang="cs-CZ" altLang="cs-CZ" sz="1200" b="1" dirty="0"/>
                    <a:t>Vyškov</a:t>
                  </a:r>
                </a:p>
              </p:txBody>
            </p:sp>
            <p:sp>
              <p:nvSpPr>
                <p:cNvPr id="4117" name="TextovéPole 24"/>
                <p:cNvSpPr txBox="1">
                  <a:spLocks noChangeArrowheads="1"/>
                </p:cNvSpPr>
                <p:nvPr/>
              </p:nvSpPr>
              <p:spPr bwMode="auto">
                <a:xfrm>
                  <a:off x="6180657" y="4417307"/>
                  <a:ext cx="766524" cy="277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eaLnBrk="1" hangingPunct="1"/>
                  <a:r>
                    <a:rPr lang="cs-CZ" altLang="cs-CZ" sz="1200" b="1" dirty="0"/>
                    <a:t>Slavičín</a:t>
                  </a:r>
                </a:p>
              </p:txBody>
            </p:sp>
            <p:sp>
              <p:nvSpPr>
                <p:cNvPr id="4118" name="TextovéPole 25"/>
                <p:cNvSpPr txBox="1">
                  <a:spLocks noChangeArrowheads="1"/>
                </p:cNvSpPr>
                <p:nvPr/>
              </p:nvSpPr>
              <p:spPr bwMode="auto">
                <a:xfrm>
                  <a:off x="5529314" y="4725354"/>
                  <a:ext cx="721641" cy="277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eaLnBrk="1" hangingPunct="1"/>
                  <a:r>
                    <a:rPr lang="cs-CZ" altLang="cs-CZ" sz="1200" b="1" dirty="0"/>
                    <a:t>Bzenec</a:t>
                  </a:r>
                </a:p>
              </p:txBody>
            </p:sp>
          </p:grpSp>
          <p:sp>
            <p:nvSpPr>
              <p:cNvPr id="70" name="Ovál 69"/>
              <p:cNvSpPr>
                <a:spLocks noChangeAspect="1"/>
              </p:cNvSpPr>
              <p:nvPr/>
            </p:nvSpPr>
            <p:spPr bwMode="auto">
              <a:xfrm>
                <a:off x="4685320" y="4727922"/>
                <a:ext cx="180000" cy="180000"/>
              </a:xfrm>
              <a:prstGeom prst="ellipse">
                <a:avLst/>
              </a:prstGeom>
              <a:solidFill>
                <a:srgbClr val="99CCFF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cs-CZ"/>
              </a:p>
            </p:txBody>
          </p:sp>
        </p:grpSp>
        <p:sp>
          <p:nvSpPr>
            <p:cNvPr id="71" name="TextovéPole 23"/>
            <p:cNvSpPr txBox="1">
              <a:spLocks noChangeArrowheads="1"/>
            </p:cNvSpPr>
            <p:nvPr/>
          </p:nvSpPr>
          <p:spPr bwMode="auto">
            <a:xfrm>
              <a:off x="4059765" y="4679422"/>
              <a:ext cx="54373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cs-CZ" altLang="cs-CZ" sz="1200" b="1" dirty="0" smtClean="0"/>
                <a:t>Brno</a:t>
              </a:r>
              <a:endParaRPr lang="cs-CZ" altLang="cs-CZ" sz="1200" b="1" dirty="0"/>
            </a:p>
          </p:txBody>
        </p:sp>
      </p:grpSp>
      <p:cxnSp>
        <p:nvCxnSpPr>
          <p:cNvPr id="8" name="Přímá spojnice 7"/>
          <p:cNvCxnSpPr>
            <a:stCxn id="3" idx="7"/>
            <a:endCxn id="34" idx="2"/>
          </p:cNvCxnSpPr>
          <p:nvPr/>
        </p:nvCxnSpPr>
        <p:spPr>
          <a:xfrm flipV="1">
            <a:off x="2935726" y="1772816"/>
            <a:ext cx="1619454" cy="143447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>
            <a:stCxn id="3" idx="1"/>
            <a:endCxn id="45" idx="2"/>
          </p:cNvCxnSpPr>
          <p:nvPr/>
        </p:nvCxnSpPr>
        <p:spPr>
          <a:xfrm flipH="1" flipV="1">
            <a:off x="1421323" y="1772816"/>
            <a:ext cx="1387123" cy="143447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/>
          <p:cNvCxnSpPr>
            <a:stCxn id="19" idx="7"/>
            <a:endCxn id="36" idx="2"/>
          </p:cNvCxnSpPr>
          <p:nvPr/>
        </p:nvCxnSpPr>
        <p:spPr>
          <a:xfrm flipV="1">
            <a:off x="5312213" y="2736637"/>
            <a:ext cx="926844" cy="182161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nice 38"/>
          <p:cNvCxnSpPr>
            <a:stCxn id="20" idx="7"/>
            <a:endCxn id="35" idx="2"/>
          </p:cNvCxnSpPr>
          <p:nvPr/>
        </p:nvCxnSpPr>
        <p:spPr>
          <a:xfrm flipV="1">
            <a:off x="6104376" y="3694669"/>
            <a:ext cx="1685651" cy="143190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nice 40"/>
          <p:cNvCxnSpPr>
            <a:stCxn id="21" idx="6"/>
          </p:cNvCxnSpPr>
          <p:nvPr/>
        </p:nvCxnSpPr>
        <p:spPr>
          <a:xfrm flipV="1">
            <a:off x="5649724" y="3694669"/>
            <a:ext cx="2140302" cy="164794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aoblený obdélník 33"/>
          <p:cNvSpPr/>
          <p:nvPr/>
        </p:nvSpPr>
        <p:spPr bwMode="auto">
          <a:xfrm>
            <a:off x="3194416" y="1025019"/>
            <a:ext cx="2721527" cy="747797"/>
          </a:xfrm>
          <a:prstGeom prst="roundRect">
            <a:avLst/>
          </a:prstGeom>
          <a:solidFill>
            <a:srgbClr val="99C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cs-CZ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Vojenský technický ústav</a:t>
            </a:r>
          </a:p>
          <a:p>
            <a:pPr algn="ctr"/>
            <a:r>
              <a:rPr lang="cs-CZ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letectva a protivzdušné obrany</a:t>
            </a:r>
          </a:p>
          <a:p>
            <a:pPr algn="ctr"/>
            <a:r>
              <a:rPr lang="cs-CZ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(VTÚLaPVO)</a:t>
            </a:r>
          </a:p>
        </p:txBody>
      </p:sp>
      <p:sp>
        <p:nvSpPr>
          <p:cNvPr id="35" name="Zaoblený obdélník 34"/>
          <p:cNvSpPr/>
          <p:nvPr/>
        </p:nvSpPr>
        <p:spPr bwMode="auto">
          <a:xfrm>
            <a:off x="6537457" y="2946872"/>
            <a:ext cx="2505139" cy="747797"/>
          </a:xfrm>
          <a:prstGeom prst="roundRect">
            <a:avLst/>
          </a:prstGeom>
          <a:solidFill>
            <a:srgbClr val="FFFF99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cs-CZ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Vojenský technický ústav </a:t>
            </a:r>
            <a:endParaRPr lang="cs-CZ" sz="12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cs-CZ" sz="12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výzbroje </a:t>
            </a:r>
            <a:r>
              <a:rPr lang="cs-CZ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 munice</a:t>
            </a:r>
          </a:p>
          <a:p>
            <a:pPr algn="ctr"/>
            <a:r>
              <a:rPr lang="cs-CZ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(VTÚVM)</a:t>
            </a:r>
          </a:p>
        </p:txBody>
      </p:sp>
      <p:sp>
        <p:nvSpPr>
          <p:cNvPr id="36" name="Zaoblený obdélník 35"/>
          <p:cNvSpPr/>
          <p:nvPr/>
        </p:nvSpPr>
        <p:spPr bwMode="auto">
          <a:xfrm>
            <a:off x="4876885" y="1988840"/>
            <a:ext cx="2724343" cy="747797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cs-CZ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Vojenský technický ústav </a:t>
            </a:r>
            <a:endParaRPr lang="cs-CZ" sz="12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cs-CZ" sz="12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pozemního </a:t>
            </a:r>
            <a:r>
              <a:rPr lang="cs-CZ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vojska</a:t>
            </a:r>
          </a:p>
          <a:p>
            <a:pPr algn="ctr"/>
            <a:r>
              <a:rPr lang="cs-CZ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(VTÚPV)</a:t>
            </a:r>
          </a:p>
        </p:txBody>
      </p:sp>
      <p:sp>
        <p:nvSpPr>
          <p:cNvPr id="45" name="Zaoblený obdélník 44"/>
          <p:cNvSpPr/>
          <p:nvPr/>
        </p:nvSpPr>
        <p:spPr bwMode="auto">
          <a:xfrm>
            <a:off x="60559" y="1025019"/>
            <a:ext cx="2721527" cy="747797"/>
          </a:xfrm>
          <a:prstGeom prst="roundRect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cs-CZ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Vojenský technický ústav, s.p.</a:t>
            </a:r>
          </a:p>
          <a:p>
            <a:pPr algn="ctr"/>
            <a:r>
              <a:rPr lang="cs-CZ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(ředitelství)</a:t>
            </a:r>
          </a:p>
        </p:txBody>
      </p:sp>
      <p:cxnSp>
        <p:nvCxnSpPr>
          <p:cNvPr id="72" name="Přímá spojnice 71"/>
          <p:cNvCxnSpPr>
            <a:stCxn id="70" idx="0"/>
          </p:cNvCxnSpPr>
          <p:nvPr/>
        </p:nvCxnSpPr>
        <p:spPr>
          <a:xfrm flipH="1" flipV="1">
            <a:off x="4603504" y="1772816"/>
            <a:ext cx="171816" cy="295510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-26988"/>
            <a:ext cx="2160048" cy="83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7428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cs-CZ"/>
          </a:p>
        </p:txBody>
      </p:sp>
      <p:sp>
        <p:nvSpPr>
          <p:cNvPr id="17411" name="Rectangle 3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endParaRPr lang="cs-CZ" sz="1100"/>
          </a:p>
          <a:p>
            <a:pPr eaLnBrk="0" hangingPunct="0">
              <a:tabLst>
                <a:tab pos="449263" algn="r"/>
              </a:tabLst>
            </a:pPr>
            <a:r>
              <a:rPr lang="cs-CZ"/>
              <a:t/>
            </a:r>
            <a:br>
              <a:rPr lang="cs-CZ"/>
            </a:br>
            <a:endParaRPr lang="cs-CZ"/>
          </a:p>
          <a:p>
            <a:pPr eaLnBrk="0" hangingPunct="0">
              <a:tabLst>
                <a:tab pos="449263" algn="r"/>
              </a:tabLst>
            </a:pPr>
            <a:r>
              <a:rPr lang="cs-CZ" sz="1200">
                <a:cs typeface="Times New Roman" pitchFamily="18" charset="0"/>
              </a:rPr>
              <a:t>	</a:t>
            </a:r>
            <a:endParaRPr lang="cs-CZ" sz="1100"/>
          </a:p>
          <a:p>
            <a:pPr eaLnBrk="0" hangingPunct="0">
              <a:tabLst>
                <a:tab pos="449263" algn="r"/>
              </a:tabLst>
            </a:pPr>
            <a:endParaRPr lang="cs-CZ"/>
          </a:p>
        </p:txBody>
      </p:sp>
      <p:sp>
        <p:nvSpPr>
          <p:cNvPr id="17412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r>
              <a:rPr lang="cs-CZ" sz="1100"/>
              <a:t/>
            </a:r>
            <a:br>
              <a:rPr lang="cs-CZ" sz="1100"/>
            </a:br>
            <a:endParaRPr lang="cs-CZ"/>
          </a:p>
          <a:p>
            <a:pPr eaLnBrk="0" hangingPunct="0">
              <a:tabLst>
                <a:tab pos="449263" algn="r"/>
              </a:tabLst>
            </a:pPr>
            <a:endParaRPr lang="cs-CZ"/>
          </a:p>
        </p:txBody>
      </p:sp>
      <p:sp>
        <p:nvSpPr>
          <p:cNvPr id="17413" name="Rectangle 32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r>
              <a:rPr lang="cs-CZ" sz="1200"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cs-CZ" sz="1100"/>
          </a:p>
          <a:p>
            <a:pPr eaLnBrk="0" hangingPunct="0">
              <a:tabLst>
                <a:tab pos="449263" algn="r"/>
              </a:tabLst>
            </a:pPr>
            <a:endParaRPr lang="cs-CZ"/>
          </a:p>
        </p:txBody>
      </p:sp>
      <p:sp>
        <p:nvSpPr>
          <p:cNvPr id="17414" name="Rectangle 45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5930900" algn="r"/>
              </a:tabLst>
            </a:pPr>
            <a:r>
              <a:rPr lang="cs-CZ" sz="1100" dirty="0"/>
              <a:t/>
            </a:r>
            <a:br>
              <a:rPr lang="cs-CZ" sz="1100" dirty="0"/>
            </a:br>
            <a:endParaRPr lang="cs-CZ" dirty="0"/>
          </a:p>
          <a:p>
            <a:pPr eaLnBrk="0" hangingPunct="0">
              <a:tabLst>
                <a:tab pos="5930900" algn="r"/>
              </a:tabLst>
            </a:pPr>
            <a:r>
              <a:rPr lang="cs-CZ" sz="1200" dirty="0">
                <a:cs typeface="Times New Roman" pitchFamily="18" charset="0"/>
              </a:rPr>
              <a:t>                                </a:t>
            </a:r>
            <a:endParaRPr lang="cs-CZ" sz="1100" dirty="0"/>
          </a:p>
          <a:p>
            <a:pPr eaLnBrk="0" hangingPunct="0">
              <a:tabLst>
                <a:tab pos="5930900" algn="r"/>
              </a:tabLst>
            </a:pPr>
            <a:endParaRPr lang="cs-CZ" dirty="0"/>
          </a:p>
        </p:txBody>
      </p:sp>
      <p:sp>
        <p:nvSpPr>
          <p:cNvPr id="17415" name="Obdélník 35"/>
          <p:cNvSpPr>
            <a:spLocks noChangeArrowheads="1"/>
          </p:cNvSpPr>
          <p:nvPr/>
        </p:nvSpPr>
        <p:spPr bwMode="auto">
          <a:xfrm>
            <a:off x="251520" y="642730"/>
            <a:ext cx="87532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latin typeface="Times New Roman" pitchFamily="18" charset="0"/>
                <a:cs typeface="Times New Roman" pitchFamily="18" charset="0"/>
              </a:rPr>
              <a:t>Historie </a:t>
            </a:r>
            <a:r>
              <a:rPr lang="cs-CZ" sz="3200" b="1" dirty="0" smtClean="0">
                <a:latin typeface="Times New Roman" pitchFamily="18" charset="0"/>
                <a:cs typeface="Times New Roman" pitchFamily="18" charset="0"/>
              </a:rPr>
              <a:t>bezpilotních </a:t>
            </a:r>
            <a:r>
              <a:rPr lang="cs-CZ" sz="3200" b="1" dirty="0">
                <a:latin typeface="Times New Roman" pitchFamily="18" charset="0"/>
                <a:cs typeface="Times New Roman" pitchFamily="18" charset="0"/>
              </a:rPr>
              <a:t>systémů u VTÚ, </a:t>
            </a:r>
            <a:r>
              <a:rPr lang="cs-CZ" sz="3200" b="1" dirty="0" err="1">
                <a:latin typeface="Times New Roman" pitchFamily="18" charset="0"/>
                <a:cs typeface="Times New Roman" pitchFamily="18" charset="0"/>
              </a:rPr>
              <a:t>s.p</a:t>
            </a:r>
            <a:r>
              <a:rPr lang="cs-CZ" sz="32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cs-C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6" name="Zástupný symbol pro obsah 24"/>
          <p:cNvSpPr>
            <a:spLocks noGrp="1"/>
          </p:cNvSpPr>
          <p:nvPr>
            <p:ph idx="1"/>
          </p:nvPr>
        </p:nvSpPr>
        <p:spPr>
          <a:xfrm>
            <a:off x="454825" y="1369683"/>
            <a:ext cx="8686800" cy="452596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Bezpilotní terč Sojka-V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(Výzkum a vývoj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1981 – 1991</a:t>
            </a: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buFont typeface="Wingdings 2" pitchFamily="18" charset="2"/>
              <a:buNone/>
            </a:pP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Určení pro nácvik střelby piloty Mi-24D a L 39ZA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7" name="Picture 8" descr="1985_1 Sojka (E50-5)_02_a její otec Kuzda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045" y="2827801"/>
            <a:ext cx="24892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2" descr="1986_2 Sojka E50 (VOP nahoře)_před vzletem na  BOLIDu PV3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7723" y="2834025"/>
            <a:ext cx="2563813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18" descr="1986_2 Sojka E50 (VOP nahoře)_vzlet z BOLIDu na PV3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31014" y="2804745"/>
            <a:ext cx="2776537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0" name="Obdélník 11"/>
          <p:cNvSpPr>
            <a:spLocks noChangeArrowheads="1"/>
          </p:cNvSpPr>
          <p:nvPr/>
        </p:nvSpPr>
        <p:spPr bwMode="auto">
          <a:xfrm>
            <a:off x="1201469" y="4313270"/>
            <a:ext cx="73937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cs-CZ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Rychlost letu	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180 km/h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Doba letu		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 	 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60 min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Dolet			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   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5 km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Dostup	        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		              	             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1000 m AGL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Poloautomatický režim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letu se stabilizací autopilotem vlastní konstrukce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Vzlet pomocí raketového katapultu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Přistání na lyžový podvozek nebo na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padáku</a:t>
            </a:r>
          </a:p>
        </p:txBody>
      </p:sp>
      <p:pic>
        <p:nvPicPr>
          <p:cNvPr id="13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50" y="-26988"/>
            <a:ext cx="2160048" cy="83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5575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cs-CZ"/>
          </a:p>
        </p:txBody>
      </p:sp>
      <p:sp>
        <p:nvSpPr>
          <p:cNvPr id="18435" name="Rectangle 3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endParaRPr lang="cs-CZ" sz="1100"/>
          </a:p>
          <a:p>
            <a:pPr eaLnBrk="0" hangingPunct="0">
              <a:tabLst>
                <a:tab pos="449263" algn="r"/>
              </a:tabLst>
            </a:pPr>
            <a:r>
              <a:rPr lang="cs-CZ"/>
              <a:t/>
            </a:r>
            <a:br>
              <a:rPr lang="cs-CZ"/>
            </a:br>
            <a:endParaRPr lang="cs-CZ"/>
          </a:p>
          <a:p>
            <a:pPr eaLnBrk="0" hangingPunct="0">
              <a:tabLst>
                <a:tab pos="449263" algn="r"/>
              </a:tabLst>
            </a:pPr>
            <a:r>
              <a:rPr lang="cs-CZ" sz="1200">
                <a:cs typeface="Times New Roman" pitchFamily="18" charset="0"/>
              </a:rPr>
              <a:t>	</a:t>
            </a:r>
            <a:endParaRPr lang="cs-CZ" sz="1100"/>
          </a:p>
          <a:p>
            <a:pPr eaLnBrk="0" hangingPunct="0">
              <a:tabLst>
                <a:tab pos="449263" algn="r"/>
              </a:tabLst>
            </a:pPr>
            <a:endParaRPr lang="cs-CZ"/>
          </a:p>
        </p:txBody>
      </p:sp>
      <p:sp>
        <p:nvSpPr>
          <p:cNvPr id="18436" name="Rectangle 31"/>
          <p:cNvSpPr>
            <a:spLocks noChangeArrowheads="1"/>
          </p:cNvSpPr>
          <p:nvPr/>
        </p:nvSpPr>
        <p:spPr bwMode="auto">
          <a:xfrm>
            <a:off x="-828600" y="57322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r>
              <a:rPr lang="cs-CZ" sz="1100"/>
              <a:t/>
            </a:r>
            <a:br>
              <a:rPr lang="cs-CZ" sz="1100"/>
            </a:br>
            <a:endParaRPr lang="cs-CZ"/>
          </a:p>
          <a:p>
            <a:pPr eaLnBrk="0" hangingPunct="0">
              <a:tabLst>
                <a:tab pos="449263" algn="r"/>
              </a:tabLst>
            </a:pPr>
            <a:endParaRPr lang="cs-CZ"/>
          </a:p>
        </p:txBody>
      </p:sp>
      <p:sp>
        <p:nvSpPr>
          <p:cNvPr id="18437" name="Rectangle 32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r>
              <a:rPr lang="cs-CZ" sz="1200"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cs-CZ" sz="1100"/>
          </a:p>
          <a:p>
            <a:pPr eaLnBrk="0" hangingPunct="0">
              <a:tabLst>
                <a:tab pos="449263" algn="r"/>
              </a:tabLst>
            </a:pPr>
            <a:endParaRPr lang="cs-CZ"/>
          </a:p>
        </p:txBody>
      </p:sp>
      <p:sp>
        <p:nvSpPr>
          <p:cNvPr id="18438" name="Rectangle 45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5930900" algn="r"/>
              </a:tabLst>
            </a:pPr>
            <a:r>
              <a:rPr lang="cs-CZ" sz="1100"/>
              <a:t/>
            </a:r>
            <a:br>
              <a:rPr lang="cs-CZ" sz="1100"/>
            </a:br>
            <a:endParaRPr lang="cs-CZ"/>
          </a:p>
          <a:p>
            <a:pPr eaLnBrk="0" hangingPunct="0">
              <a:tabLst>
                <a:tab pos="5930900" algn="r"/>
              </a:tabLst>
            </a:pPr>
            <a:r>
              <a:rPr lang="cs-CZ" sz="1200">
                <a:cs typeface="Times New Roman" pitchFamily="18" charset="0"/>
              </a:rPr>
              <a:t>                                </a:t>
            </a:r>
            <a:endParaRPr lang="cs-CZ" sz="1100"/>
          </a:p>
          <a:p>
            <a:pPr eaLnBrk="0" hangingPunct="0">
              <a:tabLst>
                <a:tab pos="5930900" algn="r"/>
              </a:tabLst>
            </a:pPr>
            <a:endParaRPr lang="cs-CZ"/>
          </a:p>
        </p:txBody>
      </p:sp>
      <p:sp>
        <p:nvSpPr>
          <p:cNvPr id="18440" name="Zástupný symbol pro obsah 24"/>
          <p:cNvSpPr>
            <a:spLocks noGrp="1"/>
          </p:cNvSpPr>
          <p:nvPr>
            <p:ph idx="1"/>
          </p:nvPr>
        </p:nvSpPr>
        <p:spPr>
          <a:xfrm>
            <a:off x="0" y="640080"/>
            <a:ext cx="9144000" cy="5334000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 2" pitchFamily="18" charset="2"/>
              <a:buNone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Bezpilotní průzkumný systém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 2" pitchFamily="18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Sojka-III/TV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 2" pitchFamily="18" charset="2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Výzkum a vývoj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1990 - 1995</a:t>
            </a:r>
          </a:p>
        </p:txBody>
      </p:sp>
      <p:sp>
        <p:nvSpPr>
          <p:cNvPr id="18444" name="Obdélník 16"/>
          <p:cNvSpPr>
            <a:spLocks noChangeArrowheads="1"/>
          </p:cNvSpPr>
          <p:nvPr/>
        </p:nvSpPr>
        <p:spPr bwMode="auto">
          <a:xfrm>
            <a:off x="755576" y="3732486"/>
            <a:ext cx="820891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Rychlost letu	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180 km/h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Doba letu		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 	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110 min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Dolet			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 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km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Dostup	        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		              	             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2000 m ASL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Poloautomatický a automatický režim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letu za hranici viditelnosti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Vzlet pomocí raketového katapultu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Přistání na lyžový podvozek nebo na padáku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Průzkumná čidla – fotografická kamera AFA-39 a TV kamera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46" name="Picture 1" descr="PICT0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122" y="2060848"/>
            <a:ext cx="2286000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8" descr="Lámač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2625" y="2087836"/>
            <a:ext cx="2339975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16" descr="SOJKA III-TVM (X-01) start 30-4-199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38863" y="2095773"/>
            <a:ext cx="2700337" cy="1636713"/>
          </a:xfrm>
          <a:prstGeom prst="rect">
            <a:avLst/>
          </a:prstGeom>
          <a:noFill/>
        </p:spPr>
      </p:pic>
      <p:pic>
        <p:nvPicPr>
          <p:cNvPr id="13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50" y="-26988"/>
            <a:ext cx="2160048" cy="83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969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7" name="Picture 6" descr="300-000_Prototyp VTUL_Verison 2 of SOJKA III-TVM3-3 with+ AR74-1800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2320131"/>
            <a:ext cx="3887247" cy="310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cs-CZ"/>
          </a:p>
        </p:txBody>
      </p:sp>
      <p:sp>
        <p:nvSpPr>
          <p:cNvPr id="22531" name="Rectangle 3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endParaRPr lang="cs-CZ" sz="1100"/>
          </a:p>
          <a:p>
            <a:pPr eaLnBrk="0" hangingPunct="0">
              <a:tabLst>
                <a:tab pos="449263" algn="r"/>
              </a:tabLst>
            </a:pPr>
            <a:r>
              <a:rPr lang="cs-CZ"/>
              <a:t/>
            </a:r>
            <a:br>
              <a:rPr lang="cs-CZ"/>
            </a:br>
            <a:endParaRPr lang="cs-CZ"/>
          </a:p>
          <a:p>
            <a:pPr eaLnBrk="0" hangingPunct="0">
              <a:tabLst>
                <a:tab pos="449263" algn="r"/>
              </a:tabLst>
            </a:pPr>
            <a:r>
              <a:rPr lang="cs-CZ" sz="1200">
                <a:cs typeface="Times New Roman" pitchFamily="18" charset="0"/>
              </a:rPr>
              <a:t>	</a:t>
            </a:r>
            <a:endParaRPr lang="cs-CZ" sz="1100"/>
          </a:p>
          <a:p>
            <a:pPr eaLnBrk="0" hangingPunct="0">
              <a:tabLst>
                <a:tab pos="449263" algn="r"/>
              </a:tabLst>
            </a:pPr>
            <a:endParaRPr lang="cs-CZ"/>
          </a:p>
        </p:txBody>
      </p:sp>
      <p:sp>
        <p:nvSpPr>
          <p:cNvPr id="22532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r>
              <a:rPr lang="cs-CZ" sz="1100"/>
              <a:t/>
            </a:r>
            <a:br>
              <a:rPr lang="cs-CZ" sz="1100"/>
            </a:br>
            <a:endParaRPr lang="cs-CZ"/>
          </a:p>
          <a:p>
            <a:pPr eaLnBrk="0" hangingPunct="0">
              <a:tabLst>
                <a:tab pos="449263" algn="r"/>
              </a:tabLst>
            </a:pPr>
            <a:endParaRPr lang="cs-CZ"/>
          </a:p>
        </p:txBody>
      </p:sp>
      <p:sp>
        <p:nvSpPr>
          <p:cNvPr id="22533" name="Rectangle 32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r>
              <a:rPr lang="cs-CZ" sz="1200"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cs-CZ" sz="1100"/>
          </a:p>
          <a:p>
            <a:pPr eaLnBrk="0" hangingPunct="0">
              <a:tabLst>
                <a:tab pos="449263" algn="r"/>
              </a:tabLst>
            </a:pPr>
            <a:endParaRPr lang="cs-CZ"/>
          </a:p>
        </p:txBody>
      </p:sp>
      <p:sp>
        <p:nvSpPr>
          <p:cNvPr id="22534" name="Rectangle 45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5930900" algn="r"/>
              </a:tabLst>
            </a:pPr>
            <a:r>
              <a:rPr lang="cs-CZ" sz="1100"/>
              <a:t/>
            </a:r>
            <a:br>
              <a:rPr lang="cs-CZ" sz="1100"/>
            </a:br>
            <a:endParaRPr lang="cs-CZ"/>
          </a:p>
          <a:p>
            <a:pPr eaLnBrk="0" hangingPunct="0">
              <a:tabLst>
                <a:tab pos="5930900" algn="r"/>
              </a:tabLst>
            </a:pPr>
            <a:r>
              <a:rPr lang="cs-CZ" sz="1200">
                <a:cs typeface="Times New Roman" pitchFamily="18" charset="0"/>
              </a:rPr>
              <a:t>                                </a:t>
            </a:r>
            <a:endParaRPr lang="cs-CZ" sz="1100"/>
          </a:p>
          <a:p>
            <a:pPr eaLnBrk="0" hangingPunct="0">
              <a:tabLst>
                <a:tab pos="5930900" algn="r"/>
              </a:tabLst>
            </a:pPr>
            <a:endParaRPr lang="cs-CZ"/>
          </a:p>
        </p:txBody>
      </p:sp>
      <p:sp>
        <p:nvSpPr>
          <p:cNvPr id="22536" name="Zástupný symbol pro obsah 24"/>
          <p:cNvSpPr>
            <a:spLocks noGrp="1"/>
          </p:cNvSpPr>
          <p:nvPr>
            <p:ph idx="1"/>
          </p:nvPr>
        </p:nvSpPr>
        <p:spPr>
          <a:xfrm>
            <a:off x="0" y="806288"/>
            <a:ext cx="9144000" cy="53340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Bezpilotní průzkumný systém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Sojka-III/TVM3.12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Výroba a provoz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1998 – 20</a:t>
            </a: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>
              <a:buFont typeface="Wingdings 2" pitchFamily="18" charset="2"/>
              <a:buNone/>
            </a:pP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Navržen dle standardů NATO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8" name="Picture 1032" descr="P5180014 kopi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8772" y="1738074"/>
            <a:ext cx="2833159" cy="236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1031" descr="modré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4217" y="4667813"/>
            <a:ext cx="1516062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0" name="Obdélník 14"/>
          <p:cNvSpPr>
            <a:spLocks noChangeArrowheads="1"/>
          </p:cNvSpPr>
          <p:nvPr/>
        </p:nvSpPr>
        <p:spPr bwMode="auto">
          <a:xfrm>
            <a:off x="4572000" y="3873500"/>
            <a:ext cx="4572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Rychlost letu	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210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 km/h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Doba letu	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	    5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 h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Dolet		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100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km</a:t>
            </a: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Dostup	        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	              4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000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ASL</a:t>
            </a:r>
          </a:p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Motor 			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Wankel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 AR 741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Průzkumné čidlo: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Gyroskopicky stabilizovaná hlavice osazená denní a noční kamerou se systémem automatického sledování cíle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50" y="-26988"/>
            <a:ext cx="2160048" cy="83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57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1"/>
          <p:cNvSpPr>
            <a:spLocks noChangeArrowheads="1"/>
          </p:cNvSpPr>
          <p:nvPr/>
        </p:nvSpPr>
        <p:spPr bwMode="auto">
          <a:xfrm>
            <a:off x="0" y="352981"/>
            <a:ext cx="91440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449263" algn="r"/>
              </a:tabLst>
            </a:pPr>
            <a:r>
              <a:rPr lang="en-US" sz="1100" dirty="0" smtClean="0"/>
              <a:t/>
            </a:r>
            <a:br>
              <a:rPr lang="en-US" sz="1100" dirty="0" smtClean="0"/>
            </a:br>
            <a:endParaRPr lang="en-US" dirty="0" smtClean="0"/>
          </a:p>
          <a:p>
            <a:pPr algn="ctr" eaLnBrk="0" hangingPunct="0">
              <a:tabLst>
                <a:tab pos="449263" algn="r"/>
              </a:tabLst>
            </a:pPr>
            <a:r>
              <a:rPr lang="cs-CZ" sz="2800" b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s-C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alší křídlaté bezpilotní systémy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35"/>
          <p:cNvSpPr txBox="1">
            <a:spLocks noChangeArrowheads="1"/>
          </p:cNvSpPr>
          <p:nvPr/>
        </p:nvSpPr>
        <p:spPr bwMode="auto">
          <a:xfrm>
            <a:off x="395536" y="3573016"/>
            <a:ext cx="23558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Sokol</a:t>
            </a:r>
          </a:p>
        </p:txBody>
      </p: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3023320" y="5013176"/>
            <a:ext cx="25781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Optoelektron</a:t>
            </a:r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MINI UAV</a:t>
            </a:r>
            <a:endParaRPr lang="cs-CZ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 descr="S2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953568"/>
            <a:ext cx="1224136" cy="1661849"/>
          </a:xfrm>
          <a:prstGeom prst="rect">
            <a:avLst/>
          </a:prstGeom>
        </p:spPr>
      </p:pic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-180528" y="5661248"/>
            <a:ext cx="32038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Gyroskopicky stabilizovaná hlavice 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s-CZ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250 </a:t>
            </a:r>
            <a:endParaRPr lang="en-US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Obrázek 17" descr="Hlavice 120D(IR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61100" y="4531952"/>
            <a:ext cx="684912" cy="1083465"/>
          </a:xfrm>
          <a:prstGeom prst="rect">
            <a:avLst/>
          </a:prstGeom>
        </p:spPr>
      </p:pic>
      <p:sp>
        <p:nvSpPr>
          <p:cNvPr id="19" name="Text Box 35"/>
          <p:cNvSpPr txBox="1">
            <a:spLocks noChangeArrowheads="1"/>
          </p:cNvSpPr>
          <p:nvPr/>
        </p:nvSpPr>
        <p:spPr bwMode="auto">
          <a:xfrm>
            <a:off x="5133876" y="5676636"/>
            <a:ext cx="327585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Gyroskopicky stabilizovaná hlavice 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s-CZ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120</a:t>
            </a:r>
            <a:endParaRPr lang="en-US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Obrázek 20" descr="IMG_8548--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23320" y="2749264"/>
            <a:ext cx="2686620" cy="1970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Obrázek 1" descr="shorasikmo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709940" y="1412776"/>
            <a:ext cx="3168352" cy="1944216"/>
          </a:xfrm>
          <a:prstGeom prst="rect">
            <a:avLst/>
          </a:prstGeom>
        </p:spPr>
      </p:pic>
      <p:sp>
        <p:nvSpPr>
          <p:cNvPr id="22" name="Text Box 35"/>
          <p:cNvSpPr txBox="1">
            <a:spLocks noChangeArrowheads="1"/>
          </p:cNvSpPr>
          <p:nvPr/>
        </p:nvSpPr>
        <p:spPr bwMode="auto">
          <a:xfrm>
            <a:off x="6261100" y="3578094"/>
            <a:ext cx="25781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MANTA-2</a:t>
            </a:r>
          </a:p>
        </p:txBody>
      </p:sp>
      <p:pic>
        <p:nvPicPr>
          <p:cNvPr id="23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50" y="-26988"/>
            <a:ext cx="2160048" cy="83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Obrázek 24" descr="P119077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16911" y="1427377"/>
            <a:ext cx="2688298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87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100-700a_Blok elektroniky Be-03 (pro TV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92696"/>
            <a:ext cx="3312368" cy="248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 descr="1990_SOJKA V (E50-27)_Payload_05_autopilot Smolí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28221" y="764704"/>
            <a:ext cx="3384376" cy="2644988"/>
          </a:xfrm>
          <a:prstGeom prst="rect">
            <a:avLst/>
          </a:prstGeom>
          <a:noFill/>
        </p:spPr>
      </p:pic>
      <p:sp>
        <p:nvSpPr>
          <p:cNvPr id="19486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cs-CZ"/>
          </a:p>
        </p:txBody>
      </p:sp>
      <p:sp>
        <p:nvSpPr>
          <p:cNvPr id="19487" name="Rectangle 3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endParaRPr lang="cs-CZ" sz="1100"/>
          </a:p>
          <a:p>
            <a:pPr eaLnBrk="0" hangingPunct="0">
              <a:tabLst>
                <a:tab pos="449263" algn="r"/>
              </a:tabLst>
            </a:pPr>
            <a:r>
              <a:rPr lang="cs-CZ"/>
              <a:t/>
            </a:r>
            <a:br>
              <a:rPr lang="cs-CZ"/>
            </a:br>
            <a:endParaRPr lang="cs-CZ"/>
          </a:p>
          <a:p>
            <a:pPr eaLnBrk="0" hangingPunct="0">
              <a:tabLst>
                <a:tab pos="449263" algn="r"/>
              </a:tabLst>
            </a:pPr>
            <a:r>
              <a:rPr lang="cs-CZ" sz="1200">
                <a:cs typeface="Times New Roman" pitchFamily="18" charset="0"/>
              </a:rPr>
              <a:t>	</a:t>
            </a:r>
            <a:endParaRPr lang="cs-CZ" sz="1100"/>
          </a:p>
          <a:p>
            <a:pPr eaLnBrk="0" hangingPunct="0">
              <a:tabLst>
                <a:tab pos="449263" algn="r"/>
              </a:tabLst>
            </a:pPr>
            <a:endParaRPr lang="cs-CZ"/>
          </a:p>
        </p:txBody>
      </p:sp>
      <p:sp>
        <p:nvSpPr>
          <p:cNvPr id="19488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r>
              <a:rPr lang="cs-CZ" sz="1100"/>
              <a:t/>
            </a:r>
            <a:br>
              <a:rPr lang="cs-CZ" sz="1100"/>
            </a:br>
            <a:endParaRPr lang="cs-CZ"/>
          </a:p>
          <a:p>
            <a:pPr eaLnBrk="0" hangingPunct="0">
              <a:tabLst>
                <a:tab pos="449263" algn="r"/>
              </a:tabLst>
            </a:pPr>
            <a:endParaRPr lang="cs-CZ"/>
          </a:p>
        </p:txBody>
      </p:sp>
      <p:sp>
        <p:nvSpPr>
          <p:cNvPr id="19489" name="Rectangle 32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49263" algn="r"/>
              </a:tabLst>
            </a:pPr>
            <a:r>
              <a:rPr lang="cs-CZ" sz="1200" dirty="0"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cs-CZ" sz="1100" dirty="0"/>
          </a:p>
          <a:p>
            <a:pPr eaLnBrk="0" hangingPunct="0">
              <a:tabLst>
                <a:tab pos="449263" algn="r"/>
              </a:tabLst>
            </a:pPr>
            <a:endParaRPr lang="cs-CZ" dirty="0"/>
          </a:p>
        </p:txBody>
      </p:sp>
      <p:sp>
        <p:nvSpPr>
          <p:cNvPr id="19490" name="Rectangle 45"/>
          <p:cNvSpPr>
            <a:spLocks noChangeArrowheads="1"/>
          </p:cNvSpPr>
          <p:nvPr/>
        </p:nvSpPr>
        <p:spPr bwMode="auto">
          <a:xfrm>
            <a:off x="0" y="6206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5930900" algn="r"/>
              </a:tabLst>
            </a:pPr>
            <a:r>
              <a:rPr lang="cs-CZ" sz="1100" dirty="0"/>
              <a:t/>
            </a:r>
            <a:br>
              <a:rPr lang="cs-CZ" sz="1100" dirty="0"/>
            </a:br>
            <a:endParaRPr lang="cs-CZ" dirty="0"/>
          </a:p>
          <a:p>
            <a:pPr eaLnBrk="0" hangingPunct="0">
              <a:tabLst>
                <a:tab pos="5930900" algn="r"/>
              </a:tabLst>
            </a:pPr>
            <a:r>
              <a:rPr lang="cs-CZ" sz="1200" dirty="0">
                <a:cs typeface="Times New Roman" pitchFamily="18" charset="0"/>
              </a:rPr>
              <a:t>                                </a:t>
            </a:r>
            <a:endParaRPr lang="cs-CZ" sz="1100" dirty="0"/>
          </a:p>
          <a:p>
            <a:pPr eaLnBrk="0" hangingPunct="0">
              <a:tabLst>
                <a:tab pos="5930900" algn="r"/>
              </a:tabLst>
            </a:pPr>
            <a:endParaRPr lang="cs-CZ" dirty="0"/>
          </a:p>
        </p:txBody>
      </p:sp>
      <p:sp>
        <p:nvSpPr>
          <p:cNvPr id="25" name="Zástupný symbol pro obsah 24"/>
          <p:cNvSpPr>
            <a:spLocks noGrp="1"/>
          </p:cNvSpPr>
          <p:nvPr>
            <p:ph idx="1"/>
          </p:nvPr>
        </p:nvSpPr>
        <p:spPr>
          <a:xfrm>
            <a:off x="0" y="0"/>
            <a:ext cx="9144000" cy="57848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cs-CZ" sz="24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</a:p>
          <a:p>
            <a:pPr algn="ctr">
              <a:buNone/>
            </a:pPr>
            <a:endParaRPr lang="cs-CZ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cs-CZ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cs-CZ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                 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395536" y="3429000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Vývoj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1984- 1991</a:t>
            </a:r>
            <a:endParaRPr lang="cs-CZ" dirty="0"/>
          </a:p>
        </p:txBody>
      </p:sp>
      <p:sp>
        <p:nvSpPr>
          <p:cNvPr id="19" name="Obdélník 18"/>
          <p:cNvSpPr/>
          <p:nvPr/>
        </p:nvSpPr>
        <p:spPr>
          <a:xfrm>
            <a:off x="5076056" y="3284984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Vývoj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1991 - 1995</a:t>
            </a:r>
            <a:endParaRPr lang="cs-CZ" dirty="0"/>
          </a:p>
        </p:txBody>
      </p:sp>
      <p:pic>
        <p:nvPicPr>
          <p:cNvPr id="20" name="Picture 18" descr="300-700_Blok elektroniky_PBE-16 Mu (145-1100)_Série 300_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827584" y="3933056"/>
            <a:ext cx="2520280" cy="1890210"/>
          </a:xfrm>
          <a:prstGeom prst="rect">
            <a:avLst/>
          </a:prstGeom>
        </p:spPr>
      </p:pic>
      <p:pic>
        <p:nvPicPr>
          <p:cNvPr id="21" name="Obrázek 5" descr="Pf101000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4077072"/>
            <a:ext cx="1296144" cy="97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Obdélník 21"/>
          <p:cNvSpPr/>
          <p:nvPr/>
        </p:nvSpPr>
        <p:spPr>
          <a:xfrm>
            <a:off x="467544" y="5949280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Vývoj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1999 – 2002 </a:t>
            </a:r>
            <a:endParaRPr lang="cs-CZ" dirty="0"/>
          </a:p>
        </p:txBody>
      </p:sp>
      <p:sp>
        <p:nvSpPr>
          <p:cNvPr id="23" name="Obdélník 22"/>
          <p:cNvSpPr/>
          <p:nvPr/>
        </p:nvSpPr>
        <p:spPr>
          <a:xfrm>
            <a:off x="3491880" y="5301208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Vývoj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2005 - 2009</a:t>
            </a:r>
            <a:endParaRPr lang="cs-CZ" dirty="0"/>
          </a:p>
        </p:txBody>
      </p:sp>
      <p:pic>
        <p:nvPicPr>
          <p:cNvPr id="17" name="Obrázek 16" descr="DSC0019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4221088"/>
            <a:ext cx="792088" cy="67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Obdélník 23"/>
          <p:cNvSpPr/>
          <p:nvPr/>
        </p:nvSpPr>
        <p:spPr>
          <a:xfrm>
            <a:off x="6012160" y="5301208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Vývoj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2012 </a:t>
            </a:r>
            <a:endParaRPr lang="cs-CZ" dirty="0"/>
          </a:p>
        </p:txBody>
      </p:sp>
      <p:pic>
        <p:nvPicPr>
          <p:cNvPr id="26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2160267" cy="83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Obdélník 26"/>
          <p:cNvSpPr/>
          <p:nvPr/>
        </p:nvSpPr>
        <p:spPr>
          <a:xfrm>
            <a:off x="2242099" y="613701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Rodina řídicích systémů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92935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C:\Documents and Settings\ibraun\Plocha\matrice-loga\loga\upravené VTU\VTÚ bílé ořez kop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-26988"/>
            <a:ext cx="2160048" cy="83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bdélník 2"/>
          <p:cNvSpPr/>
          <p:nvPr/>
        </p:nvSpPr>
        <p:spPr>
          <a:xfrm>
            <a:off x="1308055" y="806288"/>
            <a:ext cx="61820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ctr">
              <a:spcBef>
                <a:spcPts val="0"/>
              </a:spcBef>
              <a:buFont typeface="Wingdings 2" pitchFamily="18" charset="2"/>
              <a:buNone/>
            </a:pPr>
            <a:r>
              <a:rPr lang="cs-CZ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Bezpilotní </a:t>
            </a:r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imitátor vzdušných cílů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Texty Olča\IVC 2016\Milovice 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68000"/>
                    </a14:imgEffect>
                    <a14:imgEffect>
                      <a14:brightnessContrast bright="12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59" y="4266216"/>
            <a:ext cx="4088233" cy="2299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délník 32"/>
          <p:cNvSpPr>
            <a:spLocks noChangeArrowheads="1"/>
          </p:cNvSpPr>
          <p:nvPr/>
        </p:nvSpPr>
        <p:spPr bwMode="auto">
          <a:xfrm>
            <a:off x="5380311" y="1340768"/>
            <a:ext cx="3600400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Maximální rychlost 	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 km/h</a:t>
            </a:r>
          </a:p>
          <a:p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Maximální </a:t>
            </a:r>
            <a:r>
              <a:rPr lang="cs-CZ" sz="1600" b="1" dirty="0" smtClean="0">
                <a:latin typeface="Times New Roman" pitchFamily="18" charset="0"/>
                <a:cs typeface="Times New Roman" pitchFamily="18" charset="0"/>
              </a:rPr>
              <a:t>rychlost s terčem 110 km/h</a:t>
            </a:r>
          </a:p>
          <a:p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Akční rádius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  </a:t>
            </a:r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km</a:t>
            </a:r>
          </a:p>
          <a:p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Dostup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500 m</a:t>
            </a:r>
          </a:p>
          <a:p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Vzletová hmotnost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kg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Automatický a poloautomatický režim letu</a:t>
            </a:r>
            <a:endPara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Start z nezpevněných ploch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</a:pP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600" b="1" dirty="0" smtClean="0">
                <a:latin typeface="Times New Roman" pitchFamily="18" charset="0"/>
                <a:cs typeface="Times New Roman" pitchFamily="18" charset="0"/>
              </a:rPr>
              <a:t> Uživatelé: AČR, Lotyšská armáda,</a:t>
            </a:r>
          </a:p>
          <a:p>
            <a:pPr>
              <a:spcAft>
                <a:spcPts val="0"/>
              </a:spcAft>
            </a:pP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600" b="1" dirty="0" smtClean="0">
                <a:latin typeface="Times New Roman" pitchFamily="18" charset="0"/>
                <a:cs typeface="Times New Roman" pitchFamily="18" charset="0"/>
              </a:rPr>
              <a:t>   Litevská armáda </a:t>
            </a:r>
          </a:p>
          <a:p>
            <a:pPr>
              <a:spcAft>
                <a:spcPts val="0"/>
              </a:spcAft>
            </a:pP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600" b="1" dirty="0" smtClean="0">
                <a:latin typeface="Times New Roman" pitchFamily="18" charset="0"/>
                <a:cs typeface="Times New Roman" pitchFamily="18" charset="0"/>
              </a:rPr>
              <a:t>   Slovenská armáda</a:t>
            </a:r>
          </a:p>
          <a:p>
            <a:pPr>
              <a:spcAft>
                <a:spcPts val="600"/>
              </a:spcAft>
            </a:pPr>
            <a:r>
              <a:rPr lang="cs-C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lvl="1">
              <a:spcAft>
                <a:spcPts val="600"/>
              </a:spcAft>
            </a:pPr>
            <a:endPara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3211902" y="6989"/>
            <a:ext cx="2122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3200" b="1" dirty="0">
                <a:latin typeface="Times New Roman" pitchFamily="18" charset="0"/>
                <a:cs typeface="Times New Roman" pitchFamily="18" charset="0"/>
              </a:rPr>
              <a:t>Současnost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4300861"/>
            <a:ext cx="3459169" cy="226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6961"/>
                    </a14:imgEffect>
                    <a14:imgEffect>
                      <a14:saturation sat="278000"/>
                    </a14:imgEffect>
                    <a14:imgEffect>
                      <a14:brightnessContrast bright="10000" contras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09" y="1472877"/>
            <a:ext cx="4968552" cy="2794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Přímá spojnice se šipkou 5"/>
          <p:cNvCxnSpPr/>
          <p:nvPr/>
        </p:nvCxnSpPr>
        <p:spPr>
          <a:xfrm flipH="1" flipV="1">
            <a:off x="1691680" y="2870282"/>
            <a:ext cx="288032" cy="23589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38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4562FE5E7D0F7439E42494D5F869D64" ma:contentTypeVersion="0" ma:contentTypeDescription="Vytvořit nový dokument" ma:contentTypeScope="" ma:versionID="f5f09a9f1b883c526215ccbd9b8c78ec">
  <xsd:schema xmlns:xsd="http://www.w3.org/2001/XMLSchema" xmlns:p="http://schemas.microsoft.com/office/2006/metadata/properties" targetNamespace="http://schemas.microsoft.com/office/2006/metadata/properties" ma:root="true" ma:fieldsID="6e09d84638f9847586fe3e45fca2917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 ma:readOnly="true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B164AD55-03EE-4B1F-928D-F9888876D55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EF70BD-A402-413E-8096-EBBD9B1DEBF4}">
  <ds:schemaRefs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B9D7A27-CEC8-4149-85AD-50F12871DB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1033</Words>
  <Application>Microsoft Office PowerPoint</Application>
  <PresentationFormat>Předvádění na obrazovce (4:3)</PresentationFormat>
  <Paragraphs>197</Paragraphs>
  <Slides>18</Slides>
  <Notes>16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5" baseType="lpstr">
      <vt:lpstr>Arial</vt:lpstr>
      <vt:lpstr>Calibri</vt:lpstr>
      <vt:lpstr>Times New Roman</vt:lpstr>
      <vt:lpstr>Verdana</vt:lpstr>
      <vt:lpstr>Wingdings</vt:lpstr>
      <vt:lpstr>Wingdings 2</vt:lpstr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 - Operační nasazení  do vzdálenosti  10 km. - Doba letu 40 – 50 min.   - Přenos  obrazu v HD kvalitě do 3 km.  - Užitečné zatížení do 2,5 kg.  - Vzletová hmotnost max. 10 kg (optimální 8,5 kg). - Max. rychlost letu 45 km/h.  - Letové omezení – rychlost větru více než 10 m/s - Podmínky:  den /noc   </vt:lpstr>
      <vt:lpstr>Prezentace aplikace PowerPoint</vt:lpstr>
      <vt:lpstr>Přenos obrazu</vt:lpstr>
      <vt:lpstr>Prezentace aplikace PowerPoint</vt:lpstr>
      <vt:lpstr>Příklady reálného nasazení</vt:lpstr>
      <vt:lpstr>Monitoring možných úniků radiace nad jadernými elektrárnami v ČR - cvičení Temelín 2015</vt:lpstr>
      <vt:lpstr>Prezentace aplikace PowerPoint</vt:lpstr>
      <vt:lpstr>Regulace provozu bezpilotních prostředků  ve vzdušném prostoru ČR</vt:lpstr>
      <vt:lpstr>Děkuji za pozornost</vt:lpstr>
    </vt:vector>
  </TitlesOfParts>
  <Company>VTUL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Kylnarová Olga</dc:creator>
  <cp:lastModifiedBy>Kuzdas Jiří</cp:lastModifiedBy>
  <cp:revision>99</cp:revision>
  <cp:lastPrinted>2016-03-17T09:36:06Z</cp:lastPrinted>
  <dcterms:created xsi:type="dcterms:W3CDTF">2015-05-13T11:35:08Z</dcterms:created>
  <dcterms:modified xsi:type="dcterms:W3CDTF">2019-04-30T15:14:18Z</dcterms:modified>
</cp:coreProperties>
</file>