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5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68518938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6851893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Úvodná snímka"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zvislý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Zvislý nadpis a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rázok s popisom" type="picTx">
  <p:cSld name="PICTURE_WITH_CAPTION_TEX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9" name="Google Shape;19;p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bsah s popisom" type="objTx">
  <p:cSld name="OBJECT_WITH_CAPTION_TEX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6" name="Google Shape;26;p4"/>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lavička sekcie"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ovnanie" type="twoTxTwoObj">
  <p:cSld name="TWO_OBJECTS_WITH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5" name="Google Shape;45;p7"/>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4" name="Google Shape;54;p8"/>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en nadpis" type="titleOnly">
  <p:cSld name="TITLE_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1" name="Google Shape;61;p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ázdna" type="blank">
  <p:cSld name="BLANK">
    <p:spTree>
      <p:nvGrpSpPr>
        <p:cNvPr id="1" name="Shape 64"/>
        <p:cNvGrpSpPr/>
        <p:nvPr/>
      </p:nvGrpSpPr>
      <p:grpSpPr>
        <a:xfrm>
          <a:off x="0" y="0"/>
          <a:ext cx="0" cy="0"/>
          <a:chOff x="0" y="0"/>
          <a:chExt cx="0" cy="0"/>
        </a:xfrm>
      </p:grpSpPr>
      <p:sp>
        <p:nvSpPr>
          <p:cNvPr id="65" name="Google Shape;65;p1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k-SK"/>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flipH="1">
            <a:off x="545200" y="3973150"/>
            <a:ext cx="7772400" cy="1572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sk-SK" dirty="0"/>
              <a:t>3</a:t>
            </a:r>
            <a:r>
              <a:rPr lang="sk-SK" dirty="0" smtClean="0"/>
              <a:t>. </a:t>
            </a:r>
            <a:r>
              <a:rPr lang="sk-SK" smtClean="0"/>
              <a:t>Vyhľadám študijnú </a:t>
            </a:r>
            <a:r>
              <a:rPr lang="sk-SK" dirty="0"/>
              <a:t>literatúru </a:t>
            </a:r>
            <a:r>
              <a:rPr lang="sk-SK" dirty="0" smtClean="0"/>
              <a:t/>
            </a:r>
            <a:br>
              <a:rPr lang="sk-SK" dirty="0" smtClean="0"/>
            </a:br>
            <a:r>
              <a:rPr lang="sk-SK" dirty="0" smtClean="0"/>
              <a:t>v </a:t>
            </a:r>
            <a:r>
              <a:rPr lang="sk-SK" dirty="0"/>
              <a:t>katalógu knižnice</a:t>
            </a:r>
            <a:endParaRPr dirty="0"/>
          </a:p>
        </p:txBody>
      </p:sp>
      <p:sp>
        <p:nvSpPr>
          <p:cNvPr id="85" name="Google Shape;85;p13"/>
          <p:cNvSpPr txBox="1"/>
          <p:nvPr/>
        </p:nvSpPr>
        <p:spPr>
          <a:xfrm>
            <a:off x="199325" y="700550"/>
            <a:ext cx="4944300" cy="57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k-SK" dirty="0"/>
              <a:t>1</a:t>
            </a:r>
            <a:r>
              <a:rPr lang="sk-SK" dirty="0" smtClean="0"/>
              <a:t>. Potrebujem </a:t>
            </a:r>
            <a:r>
              <a:rPr lang="sk-SK" dirty="0" err="1"/>
              <a:t>štúdijnú</a:t>
            </a:r>
            <a:r>
              <a:rPr lang="sk-SK" dirty="0"/>
              <a:t> literatúru.</a:t>
            </a:r>
            <a:endParaRPr dirty="0"/>
          </a:p>
        </p:txBody>
      </p:sp>
      <p:sp>
        <p:nvSpPr>
          <p:cNvPr id="86" name="Google Shape;86;p13"/>
          <p:cNvSpPr txBox="1"/>
          <p:nvPr/>
        </p:nvSpPr>
        <p:spPr>
          <a:xfrm>
            <a:off x="199325" y="2294451"/>
            <a:ext cx="5741700" cy="84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k-SK" dirty="0"/>
              <a:t>2</a:t>
            </a:r>
            <a:r>
              <a:rPr lang="sk-SK" dirty="0" smtClean="0"/>
              <a:t>. Navštívim </a:t>
            </a:r>
            <a:r>
              <a:rPr lang="sk-SK" dirty="0"/>
              <a:t>stránku knižnice.</a:t>
            </a:r>
            <a:endParaRPr dirty="0"/>
          </a:p>
        </p:txBody>
      </p:sp>
      <p:sp>
        <p:nvSpPr>
          <p:cNvPr id="87" name="Google Shape;87;p13"/>
          <p:cNvSpPr txBox="1"/>
          <p:nvPr/>
        </p:nvSpPr>
        <p:spPr>
          <a:xfrm>
            <a:off x="3009725" y="2462062"/>
            <a:ext cx="5741700" cy="72740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k-SK" dirty="0"/>
              <a:t>4</a:t>
            </a:r>
            <a:r>
              <a:rPr lang="sk-SK" dirty="0" smtClean="0"/>
              <a:t>. Vypíšem </a:t>
            </a:r>
            <a:r>
              <a:rPr lang="sk-SK" dirty="0"/>
              <a:t>si signatúry kníh, zborníkov, </a:t>
            </a:r>
            <a:r>
              <a:rPr lang="sk-SK" dirty="0" err="1" smtClean="0"/>
              <a:t>Cdčiek</a:t>
            </a:r>
            <a:r>
              <a:rPr lang="sk-SK" dirty="0" smtClean="0"/>
              <a:t> alebo </a:t>
            </a:r>
            <a:r>
              <a:rPr lang="sk-SK" dirty="0"/>
              <a:t>názvy časopiseckých článkov spolu s názvom </a:t>
            </a:r>
            <a:r>
              <a:rPr lang="sk-SK" dirty="0" smtClean="0"/>
              <a:t>časopisu, rokom vydania a číslom.</a:t>
            </a:r>
            <a:endParaRPr dirty="0"/>
          </a:p>
        </p:txBody>
      </p:sp>
      <p:sp>
        <p:nvSpPr>
          <p:cNvPr id="88" name="Google Shape;88;p13"/>
          <p:cNvSpPr txBox="1"/>
          <p:nvPr/>
        </p:nvSpPr>
        <p:spPr>
          <a:xfrm>
            <a:off x="3009725" y="287425"/>
            <a:ext cx="5741700" cy="157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k-SK" dirty="0"/>
              <a:t>5</a:t>
            </a:r>
            <a:r>
              <a:rPr lang="sk-SK" dirty="0" smtClean="0"/>
              <a:t>. Navštívim knižnicu a podľa </a:t>
            </a:r>
            <a:r>
              <a:rPr lang="sk-SK" dirty="0"/>
              <a:t>typu signatúry </a:t>
            </a:r>
            <a:r>
              <a:rPr lang="sk-SK" dirty="0" smtClean="0"/>
              <a:t>si </a:t>
            </a:r>
            <a:r>
              <a:rPr lang="sk-SK" dirty="0"/>
              <a:t>literatúru </a:t>
            </a:r>
            <a:r>
              <a:rPr lang="sk-SK" dirty="0" smtClean="0"/>
              <a:t>požičiam:</a:t>
            </a:r>
          </a:p>
          <a:p>
            <a:pPr marL="0" lvl="0" indent="0" algn="l" rtl="0">
              <a:spcBef>
                <a:spcPts val="0"/>
              </a:spcBef>
              <a:spcAft>
                <a:spcPts val="0"/>
              </a:spcAft>
              <a:buNone/>
            </a:pPr>
            <a:endParaRPr dirty="0"/>
          </a:p>
          <a:p>
            <a:pPr marL="285750" lvl="0" indent="-285750" algn="l" rtl="0">
              <a:spcBef>
                <a:spcPts val="0"/>
              </a:spcBef>
              <a:spcAft>
                <a:spcPts val="0"/>
              </a:spcAft>
              <a:buFont typeface="Wingdings" panose="05000000000000000000" pitchFamily="2" charset="2"/>
              <a:buChar char="v"/>
            </a:pPr>
            <a:r>
              <a:rPr lang="sk-SK" dirty="0" smtClean="0"/>
              <a:t>Signatúry </a:t>
            </a:r>
            <a:r>
              <a:rPr lang="sk-SK" dirty="0"/>
              <a:t>SF a F </a:t>
            </a:r>
            <a:r>
              <a:rPr lang="sk-SK" dirty="0" smtClean="0"/>
              <a:t>1 - </a:t>
            </a:r>
            <a:r>
              <a:rPr lang="sk-SK" dirty="0"/>
              <a:t>10.000 </a:t>
            </a:r>
            <a:r>
              <a:rPr lang="sk-SK" dirty="0" smtClean="0"/>
              <a:t>– </a:t>
            </a:r>
            <a:r>
              <a:rPr lang="sk-SK" b="1" dirty="0" smtClean="0"/>
              <a:t>študijná knižnica</a:t>
            </a:r>
            <a:r>
              <a:rPr lang="sk-SK" dirty="0" smtClean="0"/>
              <a:t>, prízemie blok A</a:t>
            </a:r>
          </a:p>
          <a:p>
            <a:pPr marL="285750" lvl="0" indent="-285750" algn="l" rtl="0">
              <a:spcBef>
                <a:spcPts val="0"/>
              </a:spcBef>
              <a:spcAft>
                <a:spcPts val="0"/>
              </a:spcAft>
              <a:buFont typeface="Wingdings" panose="05000000000000000000" pitchFamily="2" charset="2"/>
              <a:buChar char="v"/>
            </a:pPr>
            <a:r>
              <a:rPr lang="sk-SK" dirty="0" smtClean="0"/>
              <a:t>Signatúry </a:t>
            </a:r>
            <a:r>
              <a:rPr lang="sk-SK" dirty="0"/>
              <a:t>F </a:t>
            </a:r>
            <a:r>
              <a:rPr lang="sk-SK" dirty="0" smtClean="0"/>
              <a:t>od 10.001, CD</a:t>
            </a:r>
            <a:r>
              <a:rPr lang="sk-SK" dirty="0"/>
              <a:t>, </a:t>
            </a:r>
            <a:r>
              <a:rPr lang="sk-SK" dirty="0" err="1"/>
              <a:t>Dip</a:t>
            </a:r>
            <a:r>
              <a:rPr lang="sk-SK" dirty="0"/>
              <a:t>., </a:t>
            </a:r>
            <a:r>
              <a:rPr lang="sk-SK" dirty="0" err="1"/>
              <a:t>Bak</a:t>
            </a:r>
            <a:r>
              <a:rPr lang="sk-SK" dirty="0"/>
              <a:t>., </a:t>
            </a:r>
            <a:r>
              <a:rPr lang="sk-SK" dirty="0" err="1"/>
              <a:t>Rig</a:t>
            </a:r>
            <a:r>
              <a:rPr lang="sk-SK" dirty="0" smtClean="0"/>
              <a:t>., </a:t>
            </a:r>
            <a:r>
              <a:rPr lang="sk-SK" dirty="0" err="1" smtClean="0"/>
              <a:t>Vysk</a:t>
            </a:r>
            <a:r>
              <a:rPr lang="sk-SK" dirty="0"/>
              <a:t>., X - </a:t>
            </a:r>
            <a:r>
              <a:rPr lang="sk-SK" b="1" dirty="0"/>
              <a:t>vedecká </a:t>
            </a:r>
            <a:r>
              <a:rPr lang="sk-SK" b="1" dirty="0" smtClean="0"/>
              <a:t>knižnica</a:t>
            </a:r>
            <a:r>
              <a:rPr lang="sk-SK" dirty="0" smtClean="0"/>
              <a:t>, 1.poschodie blok A </a:t>
            </a:r>
            <a:r>
              <a:rPr lang="sk-SK" dirty="0"/>
              <a:t>na konci chodby </a:t>
            </a:r>
            <a:r>
              <a:rPr lang="sk-SK" dirty="0" smtClean="0"/>
              <a:t>vpravo </a:t>
            </a:r>
          </a:p>
          <a:p>
            <a:pPr marL="285750" lvl="0" indent="-285750" algn="l" rtl="0">
              <a:spcBef>
                <a:spcPts val="0"/>
              </a:spcBef>
              <a:spcAft>
                <a:spcPts val="0"/>
              </a:spcAft>
              <a:buFont typeface="Wingdings" panose="05000000000000000000" pitchFamily="2" charset="2"/>
              <a:buChar char="v"/>
            </a:pPr>
            <a:r>
              <a:rPr lang="sk-SK" dirty="0" smtClean="0"/>
              <a:t>Časopisy - </a:t>
            </a:r>
            <a:r>
              <a:rPr lang="sk-SK" b="1" dirty="0" smtClean="0"/>
              <a:t>časopisecká študovňa, </a:t>
            </a:r>
            <a:r>
              <a:rPr lang="sk-SK" dirty="0" smtClean="0"/>
              <a:t>1. poschodie blok A.</a:t>
            </a:r>
            <a:endParaRPr dirty="0"/>
          </a:p>
          <a:p>
            <a:pPr marL="0" lvl="0" indent="0" algn="l" rtl="0">
              <a:spcBef>
                <a:spcPts val="0"/>
              </a:spcBef>
              <a:spcAft>
                <a:spcPts val="0"/>
              </a:spcAft>
              <a:buNone/>
            </a:pPr>
            <a:endParaRPr dirty="0"/>
          </a:p>
        </p:txBody>
      </p:sp>
      <p:sp>
        <p:nvSpPr>
          <p:cNvPr id="89" name="Google Shape;89;p13"/>
          <p:cNvSpPr/>
          <p:nvPr/>
        </p:nvSpPr>
        <p:spPr>
          <a:xfrm rot="-1390992">
            <a:off x="1122129" y="1312504"/>
            <a:ext cx="293391" cy="861620"/>
          </a:xfrm>
          <a:prstGeom prst="downArrow">
            <a:avLst>
              <a:gd name="adj1" fmla="val 50000"/>
              <a:gd name="adj2" fmla="val 5417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rot="-1390992">
            <a:off x="1899429" y="3088579"/>
            <a:ext cx="293391" cy="861620"/>
          </a:xfrm>
          <a:prstGeom prst="downArrow">
            <a:avLst>
              <a:gd name="adj1" fmla="val 50000"/>
              <a:gd name="adj2" fmla="val 5417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rot="-9000048">
            <a:off x="4942077" y="3205637"/>
            <a:ext cx="293407" cy="861502"/>
          </a:xfrm>
          <a:prstGeom prst="downArrow">
            <a:avLst>
              <a:gd name="adj1" fmla="val 50000"/>
              <a:gd name="adj2" fmla="val 5417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rot="-9000048">
            <a:off x="5756876" y="1766336"/>
            <a:ext cx="293407" cy="861502"/>
          </a:xfrm>
          <a:prstGeom prst="downArrow">
            <a:avLst>
              <a:gd name="adj1" fmla="val 50000"/>
              <a:gd name="adj2" fmla="val 5417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title"/>
          </p:nvPr>
        </p:nvSpPr>
        <p:spPr>
          <a:xfrm>
            <a:off x="457200" y="274653"/>
            <a:ext cx="8229600" cy="1354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080"/>
              <a:buFont typeface="Calibri"/>
              <a:buNone/>
            </a:pPr>
            <a:r>
              <a:rPr lang="sk-SK" sz="1400" b="1" i="0" u="none" strike="noStrike" cap="none" dirty="0">
                <a:solidFill>
                  <a:schemeClr val="dk1"/>
                </a:solidFill>
                <a:latin typeface="Calibri"/>
                <a:ea typeface="Calibri"/>
                <a:cs typeface="Calibri"/>
                <a:sym typeface="Calibri"/>
              </a:rPr>
              <a:t>1. Abecedné prezeranie</a:t>
            </a:r>
            <a:br>
              <a:rPr lang="sk-SK" sz="1400" b="1" i="0" u="none" strike="noStrike" cap="none" dirty="0">
                <a:solidFill>
                  <a:schemeClr val="dk1"/>
                </a:solidFill>
                <a:latin typeface="Calibri"/>
                <a:ea typeface="Calibri"/>
                <a:cs typeface="Calibri"/>
                <a:sym typeface="Calibri"/>
              </a:rPr>
            </a:br>
            <a:r>
              <a:rPr lang="sk-SK" sz="1400" b="0" i="0" u="none" strike="noStrike" cap="none" dirty="0">
                <a:solidFill>
                  <a:schemeClr val="dk1"/>
                </a:solidFill>
                <a:latin typeface="Calibri"/>
                <a:ea typeface="Calibri"/>
                <a:cs typeface="Calibri"/>
                <a:sym typeface="Calibri"/>
              </a:rPr>
              <a:t>Dokumenty je možné prezerať podľa druhov – knihy, učebnice, záverečné práce a články. Pokiaľ</a:t>
            </a:r>
            <a:br>
              <a:rPr lang="sk-SK" sz="1400" b="0" i="0" u="none" strike="noStrike" cap="none" dirty="0">
                <a:solidFill>
                  <a:schemeClr val="dk1"/>
                </a:solidFill>
                <a:latin typeface="Calibri"/>
                <a:ea typeface="Calibri"/>
                <a:cs typeface="Calibri"/>
                <a:sym typeface="Calibri"/>
              </a:rPr>
            </a:br>
            <a:r>
              <a:rPr lang="sk-SK" sz="1400" b="0" i="0" u="none" strike="noStrike" cap="none" dirty="0">
                <a:solidFill>
                  <a:schemeClr val="dk1"/>
                </a:solidFill>
                <a:latin typeface="Calibri"/>
                <a:ea typeface="Calibri"/>
                <a:cs typeface="Calibri"/>
                <a:sym typeface="Calibri"/>
              </a:rPr>
              <a:t>nevieme zaradenie dokumentu, nájdeme ho podľa názvu v položke Názvy dokumentov. Abecedné</a:t>
            </a:r>
            <a:br>
              <a:rPr lang="sk-SK" sz="1400" b="0" i="0" u="none" strike="noStrike" cap="none" dirty="0">
                <a:solidFill>
                  <a:schemeClr val="dk1"/>
                </a:solidFill>
                <a:latin typeface="Calibri"/>
                <a:ea typeface="Calibri"/>
                <a:cs typeface="Calibri"/>
                <a:sym typeface="Calibri"/>
              </a:rPr>
            </a:br>
            <a:r>
              <a:rPr lang="sk-SK" sz="1400" b="0" i="0" u="none" strike="noStrike" cap="none" dirty="0">
                <a:solidFill>
                  <a:schemeClr val="dk1"/>
                </a:solidFill>
                <a:latin typeface="Calibri"/>
                <a:ea typeface="Calibri"/>
                <a:cs typeface="Calibri"/>
                <a:sym typeface="Calibri"/>
              </a:rPr>
              <a:t>prezeranie slúži na vyhľadávanie v prípade že nevieme presné údaje, mená autorov, resp. chceme mať</a:t>
            </a:r>
            <a:br>
              <a:rPr lang="sk-SK" sz="1400" b="0" i="0" u="none" strike="noStrike" cap="none" dirty="0">
                <a:solidFill>
                  <a:schemeClr val="dk1"/>
                </a:solidFill>
                <a:latin typeface="Calibri"/>
                <a:ea typeface="Calibri"/>
                <a:cs typeface="Calibri"/>
                <a:sym typeface="Calibri"/>
              </a:rPr>
            </a:br>
            <a:r>
              <a:rPr lang="sk-SK" sz="1400" b="0" i="0" u="none" strike="noStrike" cap="none" dirty="0">
                <a:solidFill>
                  <a:schemeClr val="dk1"/>
                </a:solidFill>
                <a:latin typeface="Calibri"/>
                <a:ea typeface="Calibri"/>
                <a:cs typeface="Calibri"/>
                <a:sym typeface="Calibri"/>
              </a:rPr>
              <a:t>prehľad čo všetko sa vo fonde knižnice nachádza. Na výber okrem autorov a názvov máme kľúčové slová,</a:t>
            </a:r>
            <a:br>
              <a:rPr lang="sk-SK" sz="1400" b="0" i="0" u="none" strike="noStrike" cap="none" dirty="0">
                <a:solidFill>
                  <a:schemeClr val="dk1"/>
                </a:solidFill>
                <a:latin typeface="Calibri"/>
                <a:ea typeface="Calibri"/>
                <a:cs typeface="Calibri"/>
                <a:sym typeface="Calibri"/>
              </a:rPr>
            </a:br>
            <a:r>
              <a:rPr lang="sk-SK" sz="1400" b="0" i="0" u="none" strike="noStrike" cap="none" dirty="0">
                <a:solidFill>
                  <a:schemeClr val="dk1"/>
                </a:solidFill>
                <a:latin typeface="Calibri"/>
                <a:ea typeface="Calibri"/>
                <a:cs typeface="Calibri"/>
                <a:sym typeface="Calibri"/>
              </a:rPr>
              <a:t>klasifikáciu, vydavateľstvá, krajiny, jazyky.</a:t>
            </a:r>
            <a:endParaRPr sz="1400" dirty="0"/>
          </a:p>
        </p:txBody>
      </p:sp>
      <p:pic>
        <p:nvPicPr>
          <p:cNvPr id="155" name="Google Shape;155;p22"/>
          <p:cNvPicPr preferRelativeResize="0">
            <a:picLocks noGrp="1"/>
          </p:cNvPicPr>
          <p:nvPr>
            <p:ph type="body" idx="1"/>
          </p:nvPr>
        </p:nvPicPr>
        <p:blipFill rotWithShape="1">
          <a:blip r:embed="rId3">
            <a:alphaModFix/>
          </a:blip>
          <a:srcRect/>
          <a:stretch/>
        </p:blipFill>
        <p:spPr>
          <a:xfrm>
            <a:off x="1314450" y="1926369"/>
            <a:ext cx="6515100" cy="4467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457200" y="274650"/>
            <a:ext cx="8229600" cy="1641600"/>
          </a:xfrm>
          <a:prstGeom prst="rect">
            <a:avLst/>
          </a:prstGeom>
          <a:noFill/>
          <a:ln>
            <a:noFill/>
          </a:ln>
        </p:spPr>
        <p:txBody>
          <a:bodyPr spcFirstLastPara="1" wrap="square" lIns="91425" tIns="45700" rIns="91425" bIns="45700" anchor="ctr" anchorCtr="0">
            <a:noAutofit/>
          </a:bodyPr>
          <a:lstStyle/>
          <a:p>
            <a:pPr marR="0" lvl="0" algn="l" rtl="0">
              <a:spcBef>
                <a:spcPts val="0"/>
              </a:spcBef>
              <a:spcAft>
                <a:spcPts val="0"/>
              </a:spcAft>
              <a:buClr>
                <a:schemeClr val="dk1"/>
              </a:buClr>
              <a:buSzPts val="1000"/>
            </a:pPr>
            <a:r>
              <a:rPr lang="sk-SK" sz="1400" b="0" i="0" u="none" strike="noStrike" cap="none" dirty="0">
                <a:solidFill>
                  <a:schemeClr val="dk1"/>
                </a:solidFill>
                <a:latin typeface="Calibri"/>
                <a:ea typeface="Calibri"/>
                <a:cs typeface="Calibri"/>
                <a:sym typeface="Calibri"/>
              </a:rPr>
              <a:t>Po zvolení kategórie (registra) sa zobrazí abecedný zoznam, ktorý sa zobrazuje vždy po 10 záznamov.</a:t>
            </a:r>
            <a:br>
              <a:rPr lang="sk-SK" sz="1400" b="0" i="0" u="none" strike="noStrike" cap="none" dirty="0">
                <a:solidFill>
                  <a:schemeClr val="dk1"/>
                </a:solidFill>
                <a:latin typeface="Calibri"/>
                <a:ea typeface="Calibri"/>
                <a:cs typeface="Calibri"/>
                <a:sym typeface="Calibri"/>
              </a:rPr>
            </a:br>
            <a:r>
              <a:rPr lang="sk-SK" sz="1400" b="0" i="0" u="none" strike="noStrike" cap="none" dirty="0">
                <a:solidFill>
                  <a:schemeClr val="dk1"/>
                </a:solidFill>
                <a:latin typeface="Calibri"/>
                <a:ea typeface="Calibri"/>
                <a:cs typeface="Calibri"/>
                <a:sym typeface="Calibri"/>
              </a:rPr>
              <a:t>V rámci abecedného zoznamu sa môžeme pohybovať podľa (obr. - autorský register</a:t>
            </a:r>
            <a:r>
              <a:rPr lang="sk-SK" sz="1400" b="0" i="0" u="none" strike="noStrike" cap="none" dirty="0" smtClean="0">
                <a:solidFill>
                  <a:schemeClr val="dk1"/>
                </a:solidFill>
                <a:latin typeface="Calibri"/>
                <a:ea typeface="Calibri"/>
                <a:cs typeface="Calibri"/>
                <a:sym typeface="Calibri"/>
              </a:rPr>
              <a:t>):</a:t>
            </a:r>
            <a:r>
              <a:rPr lang="sk-SK" sz="1400" b="0" i="0" u="none" strike="noStrike" cap="none" dirty="0">
                <a:solidFill>
                  <a:schemeClr val="dk1"/>
                </a:solidFill>
                <a:latin typeface="Calibri"/>
                <a:ea typeface="Calibri"/>
                <a:cs typeface="Calibri"/>
                <a:sym typeface="Calibri"/>
              </a:rPr>
              <a:t/>
            </a:r>
            <a:br>
              <a:rPr lang="sk-SK" sz="1400" b="0" i="0" u="none" strike="noStrike" cap="none" dirty="0">
                <a:solidFill>
                  <a:schemeClr val="dk1"/>
                </a:solidFill>
                <a:latin typeface="Calibri"/>
                <a:ea typeface="Calibri"/>
                <a:cs typeface="Calibri"/>
                <a:sym typeface="Calibri"/>
              </a:rPr>
            </a:br>
            <a:r>
              <a:rPr lang="sk-SK" sz="1400" b="0" i="0" u="none" strike="noStrike" cap="none" dirty="0" smtClean="0">
                <a:solidFill>
                  <a:schemeClr val="dk1"/>
                </a:solidFill>
                <a:latin typeface="Calibri"/>
                <a:ea typeface="Calibri"/>
                <a:cs typeface="Calibri"/>
                <a:sym typeface="Calibri"/>
              </a:rPr>
              <a:t>– </a:t>
            </a:r>
            <a:r>
              <a:rPr lang="sk-SK" sz="1400" b="0" i="0" u="none" strike="noStrike" cap="none" dirty="0">
                <a:solidFill>
                  <a:schemeClr val="dk1"/>
                </a:solidFill>
                <a:latin typeface="Calibri"/>
                <a:ea typeface="Calibri"/>
                <a:cs typeface="Calibri"/>
                <a:sym typeface="Calibri"/>
              </a:rPr>
              <a:t>písmen abecedy alebo</a:t>
            </a:r>
            <a:br>
              <a:rPr lang="sk-SK" sz="1400" b="0" i="0" u="none" strike="noStrike" cap="none" dirty="0">
                <a:solidFill>
                  <a:schemeClr val="dk1"/>
                </a:solidFill>
                <a:latin typeface="Calibri"/>
                <a:ea typeface="Calibri"/>
                <a:cs typeface="Calibri"/>
                <a:sym typeface="Calibri"/>
              </a:rPr>
            </a:br>
            <a:r>
              <a:rPr lang="sk-SK" sz="1400" b="0" i="0" u="none" strike="noStrike" cap="none" dirty="0">
                <a:solidFill>
                  <a:schemeClr val="dk1"/>
                </a:solidFill>
                <a:latin typeface="Calibri"/>
                <a:ea typeface="Calibri"/>
                <a:cs typeface="Calibri"/>
                <a:sym typeface="Calibri"/>
              </a:rPr>
              <a:t>– začať písať hľadaný termín v rámci </a:t>
            </a:r>
            <a:r>
              <a:rPr lang="sk-SK" sz="1400" b="0" i="0" u="none" strike="noStrike" cap="none" dirty="0" smtClean="0">
                <a:solidFill>
                  <a:schemeClr val="dk1"/>
                </a:solidFill>
                <a:latin typeface="Calibri"/>
                <a:ea typeface="Calibri"/>
                <a:cs typeface="Calibri"/>
                <a:sym typeface="Calibri"/>
              </a:rPr>
              <a:t>položky </a:t>
            </a:r>
            <a:r>
              <a:rPr lang="sk-SK" sz="1400" b="0" i="0" u="none" strike="noStrike" cap="none" dirty="0">
                <a:solidFill>
                  <a:schemeClr val="dk1"/>
                </a:solidFill>
                <a:latin typeface="Calibri"/>
                <a:ea typeface="Calibri"/>
                <a:cs typeface="Calibri"/>
                <a:sym typeface="Calibri"/>
              </a:rPr>
              <a:t>a katalóg sa začne zobrazovať od zvolenej položky (s diakritikou alebo bez diakritiky)</a:t>
            </a:r>
            <a:br>
              <a:rPr lang="sk-SK" sz="1400" b="0" i="0" u="none" strike="noStrike" cap="none" dirty="0">
                <a:solidFill>
                  <a:schemeClr val="dk1"/>
                </a:solidFill>
                <a:latin typeface="Calibri"/>
                <a:ea typeface="Calibri"/>
                <a:cs typeface="Calibri"/>
                <a:sym typeface="Calibri"/>
              </a:rPr>
            </a:br>
            <a:r>
              <a:rPr lang="sk-SK" sz="1400" b="0" i="0" u="none" strike="noStrike" cap="none" dirty="0">
                <a:solidFill>
                  <a:schemeClr val="dk1"/>
                </a:solidFill>
                <a:latin typeface="Calibri"/>
                <a:ea typeface="Calibri"/>
                <a:cs typeface="Calibri"/>
                <a:sym typeface="Calibri"/>
              </a:rPr>
              <a:t>– pozrieť nasledujúcich 10 záznamov (šípka vľavo dole)</a:t>
            </a:r>
            <a:br>
              <a:rPr lang="sk-SK" sz="1400" b="0" i="0" u="none" strike="noStrike" cap="none" dirty="0">
                <a:solidFill>
                  <a:schemeClr val="dk1"/>
                </a:solidFill>
                <a:latin typeface="Calibri"/>
                <a:ea typeface="Calibri"/>
                <a:cs typeface="Calibri"/>
                <a:sym typeface="Calibri"/>
              </a:rPr>
            </a:br>
            <a:r>
              <a:rPr lang="sk-SK" sz="1400" b="0" i="0" u="none" strike="noStrike" cap="none" dirty="0">
                <a:solidFill>
                  <a:schemeClr val="dk1"/>
                </a:solidFill>
                <a:latin typeface="Calibri"/>
                <a:ea typeface="Calibri"/>
                <a:cs typeface="Calibri"/>
                <a:sym typeface="Calibri"/>
              </a:rPr>
              <a:t>– spodný okraj obrazovky umožňuje prepnutie sa na kombinované vyhľadávanie, naspäť na abecedné zoznamy, naspäť na hlavné menu, konto čitateľa (ak sme prihlásení), alebo tlač aktuálnej obrazovky</a:t>
            </a:r>
            <a:endParaRPr sz="1400" dirty="0"/>
          </a:p>
        </p:txBody>
      </p:sp>
      <p:pic>
        <p:nvPicPr>
          <p:cNvPr id="161" name="Google Shape;161;p23"/>
          <p:cNvPicPr preferRelativeResize="0">
            <a:picLocks noGrp="1"/>
          </p:cNvPicPr>
          <p:nvPr>
            <p:ph type="body" idx="1"/>
          </p:nvPr>
        </p:nvPicPr>
        <p:blipFill rotWithShape="1">
          <a:blip r:embed="rId3">
            <a:alphaModFix/>
          </a:blip>
          <a:srcRect/>
          <a:stretch/>
        </p:blipFill>
        <p:spPr>
          <a:xfrm>
            <a:off x="591911" y="2119313"/>
            <a:ext cx="7960200" cy="4209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r>
              <a:rPr lang="sk-SK" sz="1400" b="0" i="0" u="none" strike="noStrike" cap="none" dirty="0">
                <a:solidFill>
                  <a:schemeClr val="dk1"/>
                </a:solidFill>
                <a:latin typeface="Calibri"/>
                <a:ea typeface="Calibri"/>
                <a:cs typeface="Calibri"/>
                <a:sym typeface="Calibri"/>
              </a:rPr>
              <a:t>Pri každom autorovi (alebo inom type termínu v rámci registrov) sa zobrazuje počet výskytov</a:t>
            </a:r>
            <a:br>
              <a:rPr lang="sk-SK" sz="1400" b="0" i="0" u="none" strike="noStrike" cap="none" dirty="0">
                <a:solidFill>
                  <a:schemeClr val="dk1"/>
                </a:solidFill>
                <a:latin typeface="Calibri"/>
                <a:ea typeface="Calibri"/>
                <a:cs typeface="Calibri"/>
                <a:sym typeface="Calibri"/>
              </a:rPr>
            </a:br>
            <a:r>
              <a:rPr lang="sk-SK" sz="1400" b="0" i="0" u="none" strike="noStrike" cap="none" dirty="0">
                <a:solidFill>
                  <a:schemeClr val="dk1"/>
                </a:solidFill>
                <a:latin typeface="Calibri"/>
                <a:ea typeface="Calibri"/>
                <a:cs typeface="Calibri"/>
                <a:sym typeface="Calibri"/>
              </a:rPr>
              <a:t>dokumentov. Ak ich je menej ako 10 kliknutím na ikonu „detaily“ sa hneď dajú prezerať detailné záznamy</a:t>
            </a:r>
            <a:br>
              <a:rPr lang="sk-SK" sz="1400" b="0" i="0" u="none" strike="noStrike" cap="none" dirty="0">
                <a:solidFill>
                  <a:schemeClr val="dk1"/>
                </a:solidFill>
                <a:latin typeface="Calibri"/>
                <a:ea typeface="Calibri"/>
                <a:cs typeface="Calibri"/>
                <a:sym typeface="Calibri"/>
              </a:rPr>
            </a:br>
            <a:r>
              <a:rPr lang="sk-SK" sz="1400" b="0" i="0" u="none" strike="noStrike" cap="none" dirty="0">
                <a:solidFill>
                  <a:schemeClr val="dk1"/>
                </a:solidFill>
                <a:latin typeface="Calibri"/>
                <a:ea typeface="Calibri"/>
                <a:cs typeface="Calibri"/>
                <a:sym typeface="Calibri"/>
              </a:rPr>
              <a:t>(katalógové lístky). </a:t>
            </a:r>
            <a:r>
              <a:rPr lang="sk-SK" sz="1400" b="0" i="0" u="none" strike="noStrike" cap="none" dirty="0" smtClean="0">
                <a:solidFill>
                  <a:schemeClr val="dk1"/>
                </a:solidFill>
                <a:latin typeface="Calibri"/>
                <a:ea typeface="Calibri"/>
                <a:cs typeface="Calibri"/>
                <a:sym typeface="Calibri"/>
              </a:rPr>
              <a:t/>
            </a:r>
            <a:br>
              <a:rPr lang="sk-SK" sz="1400" b="0" i="0" u="none" strike="noStrike" cap="none" dirty="0" smtClean="0">
                <a:solidFill>
                  <a:schemeClr val="dk1"/>
                </a:solidFill>
                <a:latin typeface="Calibri"/>
                <a:ea typeface="Calibri"/>
                <a:cs typeface="Calibri"/>
                <a:sym typeface="Calibri"/>
              </a:rPr>
            </a:br>
            <a:r>
              <a:rPr lang="sk-SK" sz="1400" b="0" i="0" u="none" strike="noStrike" cap="none" dirty="0" smtClean="0">
                <a:solidFill>
                  <a:schemeClr val="dk1"/>
                </a:solidFill>
                <a:latin typeface="Calibri"/>
                <a:ea typeface="Calibri"/>
                <a:cs typeface="Calibri"/>
                <a:sym typeface="Calibri"/>
              </a:rPr>
              <a:t>Ak </a:t>
            </a:r>
            <a:r>
              <a:rPr lang="sk-SK" sz="1400" b="0" i="0" u="none" strike="noStrike" cap="none" dirty="0">
                <a:solidFill>
                  <a:schemeClr val="dk1"/>
                </a:solidFill>
                <a:latin typeface="Calibri"/>
                <a:ea typeface="Calibri"/>
                <a:cs typeface="Calibri"/>
                <a:sym typeface="Calibri"/>
              </a:rPr>
              <a:t>má autor viac diel, zobrazí sa ikona „zoznam“, ktorá umožňuje </a:t>
            </a:r>
            <a:r>
              <a:rPr lang="sk-SK" sz="1400" b="0" i="0" u="none" strike="noStrike" cap="none" dirty="0" smtClean="0">
                <a:solidFill>
                  <a:schemeClr val="dk1"/>
                </a:solidFill>
                <a:latin typeface="Calibri"/>
                <a:ea typeface="Calibri"/>
                <a:cs typeface="Calibri"/>
                <a:sym typeface="Calibri"/>
              </a:rPr>
              <a:t>prezeranie výsledkov </a:t>
            </a:r>
            <a:r>
              <a:rPr lang="sk-SK" sz="1400" b="0" i="0" u="none" strike="noStrike" cap="none" dirty="0">
                <a:solidFill>
                  <a:schemeClr val="dk1"/>
                </a:solidFill>
                <a:latin typeface="Calibri"/>
                <a:ea typeface="Calibri"/>
                <a:cs typeface="Calibri"/>
                <a:sym typeface="Calibri"/>
              </a:rPr>
              <a:t>po 10.</a:t>
            </a:r>
            <a:endParaRPr sz="1400" dirty="0"/>
          </a:p>
        </p:txBody>
      </p:sp>
      <p:pic>
        <p:nvPicPr>
          <p:cNvPr id="167" name="Google Shape;167;p24"/>
          <p:cNvPicPr preferRelativeResize="0">
            <a:picLocks noGrp="1"/>
          </p:cNvPicPr>
          <p:nvPr>
            <p:ph type="body" idx="1"/>
          </p:nvPr>
        </p:nvPicPr>
        <p:blipFill rotWithShape="1">
          <a:blip r:embed="rId3">
            <a:alphaModFix/>
          </a:blip>
          <a:srcRect/>
          <a:stretch/>
        </p:blipFill>
        <p:spPr>
          <a:xfrm>
            <a:off x="694050" y="1734000"/>
            <a:ext cx="7755900" cy="339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sk-SK" sz="1400" b="1"/>
              <a:t>2.</a:t>
            </a:r>
            <a:r>
              <a:rPr lang="sk-SK" sz="1400" b="1" i="0" u="none" strike="noStrike" cap="none">
                <a:solidFill>
                  <a:schemeClr val="dk1"/>
                </a:solidFill>
                <a:latin typeface="Calibri"/>
                <a:ea typeface="Calibri"/>
                <a:cs typeface="Calibri"/>
                <a:sym typeface="Calibri"/>
              </a:rPr>
              <a:t>Vyhľadávanie dokumentov (kombinované hľadanie)</a:t>
            </a:r>
            <a:endParaRPr sz="1400" b="0" i="0" u="none" strike="noStrike" cap="none">
              <a:solidFill>
                <a:schemeClr val="dk1"/>
              </a:solidFill>
              <a:latin typeface="Calibri"/>
              <a:ea typeface="Calibri"/>
              <a:cs typeface="Calibri"/>
              <a:sym typeface="Calibri"/>
            </a:endParaRPr>
          </a:p>
        </p:txBody>
      </p:sp>
      <p:sp>
        <p:nvSpPr>
          <p:cNvPr id="173" name="Google Shape;173;p25"/>
          <p:cNvSpPr txBox="1">
            <a:spLocks noGrp="1"/>
          </p:cNvSpPr>
          <p:nvPr>
            <p:ph type="body" idx="2"/>
          </p:nvPr>
        </p:nvSpPr>
        <p:spPr>
          <a:xfrm>
            <a:off x="457200" y="3155625"/>
            <a:ext cx="2792100" cy="3468000"/>
          </a:xfrm>
          <a:prstGeom prst="rect">
            <a:avLst/>
          </a:prstGeom>
          <a:noFill/>
          <a:ln>
            <a:noFill/>
          </a:ln>
        </p:spPr>
        <p:txBody>
          <a:bodyPr spcFirstLastPara="1" wrap="square" lIns="91425" tIns="45700" rIns="91425" bIns="45700" anchor="t" anchorCtr="0">
            <a:noAutofit/>
          </a:bodyPr>
          <a:lstStyle/>
          <a:p>
            <a:pPr marL="0" marR="0" lvl="0" indent="0" algn="l" rtl="0">
              <a:spcBef>
                <a:spcPts val="240"/>
              </a:spcBef>
              <a:spcAft>
                <a:spcPts val="0"/>
              </a:spcAft>
              <a:buNone/>
            </a:pPr>
            <a:r>
              <a:rPr lang="sk-SK" sz="1400" b="0" i="0" u="none" strike="noStrike" cap="none">
                <a:solidFill>
                  <a:schemeClr val="dk1"/>
                </a:solidFill>
                <a:latin typeface="Calibri"/>
                <a:ea typeface="Calibri"/>
                <a:cs typeface="Calibri"/>
                <a:sym typeface="Calibri"/>
              </a:rPr>
              <a:t>Na presnejšie obmedzenie vyhľadávania slúži filter, kde je možné nastaviť viacej vyhľadávacích</a:t>
            </a:r>
            <a:endParaRPr sz="1400"/>
          </a:p>
          <a:p>
            <a:pPr marL="0" marR="0" lvl="0" indent="0" algn="l" rtl="0">
              <a:spcBef>
                <a:spcPts val="240"/>
              </a:spcBef>
              <a:spcAft>
                <a:spcPts val="0"/>
              </a:spcAft>
              <a:buNone/>
            </a:pPr>
            <a:r>
              <a:rPr lang="sk-SK" sz="1400" b="0" i="0" u="none" strike="noStrike" cap="none">
                <a:solidFill>
                  <a:schemeClr val="dk1"/>
                </a:solidFill>
                <a:latin typeface="Calibri"/>
                <a:ea typeface="Calibri"/>
                <a:cs typeface="Calibri"/>
                <a:sym typeface="Calibri"/>
              </a:rPr>
              <a:t>kritérií, napr. obmedziť vyhľadávanie podľa autora len na určité roky. Na výber máme všetky polia, alebo</a:t>
            </a:r>
            <a:r>
              <a:rPr lang="sk-SK" sz="1400"/>
              <a:t> </a:t>
            </a:r>
            <a:r>
              <a:rPr lang="sk-SK" sz="1400" b="0" i="0" u="none" strike="noStrike" cap="none">
                <a:solidFill>
                  <a:schemeClr val="dk1"/>
                </a:solidFill>
                <a:latin typeface="Calibri"/>
                <a:ea typeface="Calibri"/>
                <a:cs typeface="Calibri"/>
                <a:sym typeface="Calibri"/>
              </a:rPr>
              <a:t>rôzne vyhľadávacie položky. Položka: „Všetky“ vyhľadá termín vo všetkých poliach – názvy, kľúčové slová,</a:t>
            </a:r>
            <a:r>
              <a:rPr lang="sk-SK" sz="1400"/>
              <a:t> </a:t>
            </a:r>
            <a:r>
              <a:rPr lang="sk-SK" sz="1400" b="0" i="0" u="none" strike="noStrike" cap="none">
                <a:solidFill>
                  <a:schemeClr val="dk1"/>
                </a:solidFill>
                <a:latin typeface="Calibri"/>
                <a:ea typeface="Calibri"/>
                <a:cs typeface="Calibri"/>
                <a:sym typeface="Calibri"/>
              </a:rPr>
              <a:t>anotácie.</a:t>
            </a:r>
            <a:endParaRPr sz="1400"/>
          </a:p>
          <a:p>
            <a:pPr marL="0" marR="0" lvl="0" indent="0" algn="l" rtl="0">
              <a:spcBef>
                <a:spcPts val="240"/>
              </a:spcBef>
              <a:spcAft>
                <a:spcPts val="0"/>
              </a:spcAft>
              <a:buNone/>
            </a:pPr>
            <a:r>
              <a:rPr lang="sk-SK" sz="1400" b="0" i="0" u="none" strike="noStrike" cap="none">
                <a:solidFill>
                  <a:schemeClr val="dk1"/>
                </a:solidFill>
                <a:latin typeface="Calibri"/>
                <a:ea typeface="Calibri"/>
                <a:cs typeface="Calibri"/>
                <a:sym typeface="Calibri"/>
              </a:rPr>
              <a:t>Príklad. Vyberieme medzi vyhľadávacími položkami: Autor, Rok vydania a do políčka pre meno zapíšeme</a:t>
            </a:r>
            <a:r>
              <a:rPr lang="sk-SK" sz="1400"/>
              <a:t> </a:t>
            </a:r>
            <a:r>
              <a:rPr lang="sk-SK" sz="1400" b="0" i="0" u="none" strike="noStrike" cap="none">
                <a:solidFill>
                  <a:schemeClr val="dk1"/>
                </a:solidFill>
                <a:latin typeface="Calibri"/>
                <a:ea typeface="Calibri"/>
                <a:cs typeface="Calibri"/>
                <a:sym typeface="Calibri"/>
              </a:rPr>
              <a:t>priezvisko, začiatok krstného mena.</a:t>
            </a:r>
            <a:endParaRPr sz="1400" b="0" i="0" u="none" strike="noStrike" cap="none">
              <a:solidFill>
                <a:schemeClr val="dk1"/>
              </a:solidFill>
              <a:latin typeface="Calibri"/>
              <a:ea typeface="Calibri"/>
              <a:cs typeface="Calibri"/>
              <a:sym typeface="Calibri"/>
            </a:endParaRPr>
          </a:p>
        </p:txBody>
      </p:sp>
      <p:sp>
        <p:nvSpPr>
          <p:cNvPr id="174" name="Google Shape;174;p25"/>
          <p:cNvSpPr txBox="1">
            <a:spLocks noGrp="1"/>
          </p:cNvSpPr>
          <p:nvPr>
            <p:ph type="body" idx="3"/>
          </p:nvPr>
        </p:nvSpPr>
        <p:spPr>
          <a:xfrm>
            <a:off x="4644900" y="1350903"/>
            <a:ext cx="4041900" cy="1573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sk-SK" sz="1400" b="0" i="0" u="none" strike="noStrike" cap="none" dirty="0">
                <a:solidFill>
                  <a:schemeClr val="dk1"/>
                </a:solidFill>
                <a:latin typeface="Calibri"/>
                <a:ea typeface="Calibri"/>
                <a:cs typeface="Calibri"/>
                <a:sym typeface="Calibri"/>
              </a:rPr>
              <a:t>Pozn. „</a:t>
            </a:r>
            <a:r>
              <a:rPr lang="sk-SK" sz="1400" b="0" i="0" u="none" strike="noStrike" cap="none" dirty="0" err="1">
                <a:solidFill>
                  <a:schemeClr val="dk1"/>
                </a:solidFill>
                <a:latin typeface="Calibri"/>
                <a:ea typeface="Calibri"/>
                <a:cs typeface="Calibri"/>
                <a:sym typeface="Calibri"/>
              </a:rPr>
              <a:t>zaškrtávatko</a:t>
            </a:r>
            <a:r>
              <a:rPr lang="sk-SK" sz="1400" b="0" i="0" u="none" strike="noStrike" cap="none" dirty="0">
                <a:solidFill>
                  <a:schemeClr val="dk1"/>
                </a:solidFill>
                <a:latin typeface="Calibri"/>
                <a:ea typeface="Calibri"/>
                <a:cs typeface="Calibri"/>
                <a:sym typeface="Calibri"/>
              </a:rPr>
              <a:t>“ pri znaku $ zabezpečí, že sa vyhľadajú všetky tvary </a:t>
            </a:r>
            <a:r>
              <a:rPr lang="sk-SK" sz="1400" b="0" i="0" u="none" strike="noStrike" cap="none" dirty="0" smtClean="0">
                <a:solidFill>
                  <a:schemeClr val="dk1"/>
                </a:solidFill>
                <a:latin typeface="Calibri"/>
                <a:ea typeface="Calibri"/>
                <a:cs typeface="Calibri"/>
                <a:sym typeface="Calibri"/>
              </a:rPr>
              <a:t>hľadaného výrazu napr.:</a:t>
            </a:r>
          </a:p>
          <a:p>
            <a:pPr marL="0" marR="0" lvl="0" indent="0" algn="l" rtl="0">
              <a:lnSpc>
                <a:spcPct val="90000"/>
              </a:lnSpc>
              <a:spcBef>
                <a:spcPts val="0"/>
              </a:spcBef>
              <a:spcAft>
                <a:spcPts val="0"/>
              </a:spcAft>
              <a:buNone/>
            </a:pPr>
            <a:r>
              <a:rPr lang="sk-SK" sz="1400" b="0" i="0" u="none" strike="noStrike" cap="none" dirty="0" smtClean="0">
                <a:solidFill>
                  <a:schemeClr val="dk1"/>
                </a:solidFill>
                <a:latin typeface="Calibri"/>
                <a:ea typeface="Calibri"/>
                <a:cs typeface="Calibri"/>
                <a:sym typeface="Calibri"/>
              </a:rPr>
              <a:t>meno </a:t>
            </a:r>
            <a:r>
              <a:rPr lang="sk-SK" sz="1400" b="0" i="0" u="none" strike="noStrike" cap="none" dirty="0">
                <a:solidFill>
                  <a:schemeClr val="dk1"/>
                </a:solidFill>
                <a:latin typeface="Calibri"/>
                <a:ea typeface="Calibri"/>
                <a:cs typeface="Calibri"/>
                <a:sym typeface="Calibri"/>
              </a:rPr>
              <a:t>autora Porada, V.; Porada, Viktor atď., pri roku napr. 201$ sa vyhľadajú roky/čísla 2010-2019.</a:t>
            </a:r>
            <a:endParaRPr sz="1400" dirty="0"/>
          </a:p>
          <a:p>
            <a:pPr marL="0" marR="0" lvl="0" indent="0" algn="l" rtl="0">
              <a:lnSpc>
                <a:spcPct val="90000"/>
              </a:lnSpc>
              <a:spcBef>
                <a:spcPts val="222"/>
              </a:spcBef>
              <a:spcAft>
                <a:spcPts val="0"/>
              </a:spcAft>
              <a:buNone/>
            </a:pPr>
            <a:r>
              <a:rPr lang="sk-SK" sz="1400" b="0" i="0" u="none" strike="noStrike" cap="none" dirty="0">
                <a:solidFill>
                  <a:schemeClr val="dk1"/>
                </a:solidFill>
                <a:latin typeface="Calibri"/>
                <a:ea typeface="Calibri"/>
                <a:cs typeface="Calibri"/>
                <a:sym typeface="Calibri"/>
              </a:rPr>
              <a:t>Logický operátor medzi autorom a rokom je nastavený na „a súčasne“ (logický AND, a zároveň)</a:t>
            </a:r>
            <a:endParaRPr sz="1400" dirty="0"/>
          </a:p>
        </p:txBody>
      </p:sp>
      <p:pic>
        <p:nvPicPr>
          <p:cNvPr id="175" name="Google Shape;175;p25"/>
          <p:cNvPicPr preferRelativeResize="0"/>
          <p:nvPr/>
        </p:nvPicPr>
        <p:blipFill rotWithShape="1">
          <a:blip r:embed="rId3">
            <a:alphaModFix/>
          </a:blip>
          <a:srcRect/>
          <a:stretch/>
        </p:blipFill>
        <p:spPr>
          <a:xfrm>
            <a:off x="1763688" y="1628800"/>
            <a:ext cx="1133475" cy="1018034"/>
          </a:xfrm>
          <a:prstGeom prst="rect">
            <a:avLst/>
          </a:prstGeom>
          <a:noFill/>
          <a:ln>
            <a:noFill/>
          </a:ln>
        </p:spPr>
      </p:pic>
      <p:pic>
        <p:nvPicPr>
          <p:cNvPr id="176" name="Google Shape;176;p25"/>
          <p:cNvPicPr preferRelativeResize="0">
            <a:picLocks noGrp="1"/>
          </p:cNvPicPr>
          <p:nvPr>
            <p:ph type="body" idx="4"/>
          </p:nvPr>
        </p:nvPicPr>
        <p:blipFill rotWithShape="1">
          <a:blip r:embed="rId4">
            <a:alphaModFix/>
          </a:blip>
          <a:srcRect/>
          <a:stretch/>
        </p:blipFill>
        <p:spPr>
          <a:xfrm>
            <a:off x="3329069" y="3155625"/>
            <a:ext cx="5451600" cy="3124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457200" y="243388"/>
            <a:ext cx="8229600" cy="850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sk-SK" sz="1400" b="1" i="0" u="none" strike="noStrike" cap="none">
                <a:solidFill>
                  <a:schemeClr val="dk1"/>
                </a:solidFill>
              </a:rPr>
              <a:t>Výsledok rešerše</a:t>
            </a:r>
            <a:endParaRPr sz="1400" b="1" i="0" u="none" strike="noStrike" cap="none">
              <a:solidFill>
                <a:schemeClr val="dk1"/>
              </a:solidFill>
            </a:endParaRPr>
          </a:p>
        </p:txBody>
      </p:sp>
      <p:sp>
        <p:nvSpPr>
          <p:cNvPr id="182" name="Google Shape;182;p26"/>
          <p:cNvSpPr txBox="1">
            <a:spLocks noGrp="1"/>
          </p:cNvSpPr>
          <p:nvPr>
            <p:ph type="body" idx="1"/>
          </p:nvPr>
        </p:nvSpPr>
        <p:spPr>
          <a:xfrm>
            <a:off x="457200" y="568712"/>
            <a:ext cx="4040100" cy="3141401"/>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dk1"/>
              </a:buClr>
              <a:buSzPts val="1110"/>
              <a:buFont typeface="Arial"/>
              <a:buNone/>
            </a:pPr>
            <a:r>
              <a:rPr lang="sk-SK" sz="1400" b="0" i="0" u="none" strike="noStrike" cap="none" dirty="0">
                <a:solidFill>
                  <a:schemeClr val="dk1"/>
                </a:solidFill>
                <a:latin typeface="Calibri"/>
                <a:ea typeface="Calibri"/>
                <a:cs typeface="Calibri"/>
                <a:sym typeface="Calibri"/>
              </a:rPr>
              <a:t>Výsledok rešerše sa zobrazí v nasledujúcom okne a na výber máme možnosti:</a:t>
            </a:r>
            <a:endParaRPr sz="1400" dirty="0"/>
          </a:p>
          <a:p>
            <a:pPr marL="0" marR="0" lvl="0" indent="0" algn="l" rtl="0">
              <a:lnSpc>
                <a:spcPct val="80000"/>
              </a:lnSpc>
              <a:spcBef>
                <a:spcPts val="222"/>
              </a:spcBef>
              <a:spcAft>
                <a:spcPts val="0"/>
              </a:spcAft>
              <a:buClr>
                <a:schemeClr val="dk1"/>
              </a:buClr>
              <a:buSzPts val="1110"/>
              <a:buFont typeface="Arial"/>
              <a:buNone/>
            </a:pPr>
            <a:r>
              <a:rPr lang="sk-SK" sz="1400" b="0" i="0" u="none" strike="noStrike" cap="none" dirty="0">
                <a:solidFill>
                  <a:schemeClr val="dk1"/>
                </a:solidFill>
                <a:latin typeface="Calibri"/>
                <a:ea typeface="Calibri"/>
                <a:cs typeface="Calibri"/>
                <a:sym typeface="Calibri"/>
              </a:rPr>
              <a:t>1. prezeranie výsledkov </a:t>
            </a:r>
            <a:r>
              <a:rPr lang="sk-SK" sz="1400" b="0" i="0" u="none" strike="noStrike" cap="none" dirty="0" smtClean="0">
                <a:solidFill>
                  <a:schemeClr val="dk1"/>
                </a:solidFill>
                <a:latin typeface="Calibri"/>
                <a:ea typeface="Calibri"/>
                <a:cs typeface="Calibri"/>
                <a:sym typeface="Calibri"/>
              </a:rPr>
              <a:t>v dávkach po </a:t>
            </a:r>
            <a:r>
              <a:rPr lang="sk-SK" sz="1400" b="0" i="0" u="none" strike="noStrike" cap="none" dirty="0">
                <a:solidFill>
                  <a:schemeClr val="dk1"/>
                </a:solidFill>
                <a:latin typeface="Calibri"/>
                <a:ea typeface="Calibri"/>
                <a:cs typeface="Calibri"/>
                <a:sym typeface="Calibri"/>
              </a:rPr>
              <a:t>10</a:t>
            </a:r>
            <a:endParaRPr sz="1400" dirty="0"/>
          </a:p>
          <a:p>
            <a:pPr marL="0" marR="0" lvl="0" indent="0" algn="l" rtl="0">
              <a:lnSpc>
                <a:spcPct val="80000"/>
              </a:lnSpc>
              <a:spcBef>
                <a:spcPts val="222"/>
              </a:spcBef>
              <a:spcAft>
                <a:spcPts val="0"/>
              </a:spcAft>
              <a:buClr>
                <a:schemeClr val="dk1"/>
              </a:buClr>
              <a:buSzPts val="1110"/>
              <a:buFont typeface="Arial"/>
              <a:buNone/>
            </a:pPr>
            <a:r>
              <a:rPr lang="sk-SK" sz="1400" b="0" i="0" u="none" strike="noStrike" cap="none" dirty="0">
                <a:solidFill>
                  <a:schemeClr val="dk1"/>
                </a:solidFill>
                <a:latin typeface="Calibri"/>
                <a:ea typeface="Calibri"/>
                <a:cs typeface="Calibri"/>
                <a:sym typeface="Calibri"/>
              </a:rPr>
              <a:t>2. zobrazenie všetkých výsledkov vo formáte podľa výberu: </a:t>
            </a:r>
            <a:endParaRPr sz="1400" b="0" i="0" u="none" strike="noStrike" cap="none" dirty="0">
              <a:solidFill>
                <a:schemeClr val="dk1"/>
              </a:solidFill>
              <a:latin typeface="Calibri"/>
              <a:ea typeface="Calibri"/>
              <a:cs typeface="Calibri"/>
              <a:sym typeface="Calibri"/>
            </a:endParaRPr>
          </a:p>
          <a:p>
            <a:pPr marL="0" marR="0" lvl="0" indent="0" algn="l" rtl="0">
              <a:lnSpc>
                <a:spcPct val="80000"/>
              </a:lnSpc>
              <a:spcBef>
                <a:spcPts val="222"/>
              </a:spcBef>
              <a:spcAft>
                <a:spcPts val="0"/>
              </a:spcAft>
              <a:buClr>
                <a:schemeClr val="dk1"/>
              </a:buClr>
              <a:buSzPts val="1110"/>
              <a:buFont typeface="Arial"/>
              <a:buNone/>
            </a:pPr>
            <a:r>
              <a:rPr lang="sk-SK" sz="1400" b="0" i="0" u="none" strike="noStrike" cap="none" dirty="0">
                <a:solidFill>
                  <a:schemeClr val="dk1"/>
                </a:solidFill>
                <a:latin typeface="Calibri"/>
                <a:ea typeface="Calibri"/>
                <a:cs typeface="Calibri"/>
                <a:sym typeface="Calibri"/>
              </a:rPr>
              <a:t>a) kompletné záznamy s kľúčovými slovami a anotáciou</a:t>
            </a:r>
            <a:endParaRPr sz="1400" dirty="0"/>
          </a:p>
          <a:p>
            <a:pPr marL="0" marR="0" lvl="0" indent="0" algn="l" rtl="0">
              <a:lnSpc>
                <a:spcPct val="80000"/>
              </a:lnSpc>
              <a:spcBef>
                <a:spcPts val="222"/>
              </a:spcBef>
              <a:spcAft>
                <a:spcPts val="0"/>
              </a:spcAft>
              <a:buClr>
                <a:schemeClr val="dk1"/>
              </a:buClr>
              <a:buSzPts val="1110"/>
              <a:buFont typeface="Arial"/>
              <a:buNone/>
            </a:pPr>
            <a:r>
              <a:rPr lang="sk-SK" sz="1400" b="0" i="0" u="none" strike="noStrike" cap="none" dirty="0">
                <a:solidFill>
                  <a:schemeClr val="dk1"/>
                </a:solidFill>
                <a:latin typeface="Calibri"/>
                <a:ea typeface="Calibri"/>
                <a:cs typeface="Calibri"/>
                <a:sym typeface="Calibri"/>
              </a:rPr>
              <a:t>b) tlačový formát </a:t>
            </a:r>
            <a:endParaRPr sz="1400" b="0" i="0" u="none" strike="noStrike" cap="none" dirty="0">
              <a:solidFill>
                <a:schemeClr val="dk1"/>
              </a:solidFill>
              <a:latin typeface="Calibri"/>
              <a:ea typeface="Calibri"/>
              <a:cs typeface="Calibri"/>
              <a:sym typeface="Calibri"/>
            </a:endParaRPr>
          </a:p>
          <a:p>
            <a:pPr marL="0" marR="0" lvl="0" indent="0" algn="l" rtl="0">
              <a:lnSpc>
                <a:spcPct val="80000"/>
              </a:lnSpc>
              <a:spcBef>
                <a:spcPts val="222"/>
              </a:spcBef>
              <a:spcAft>
                <a:spcPts val="0"/>
              </a:spcAft>
              <a:buClr>
                <a:schemeClr val="dk1"/>
              </a:buClr>
              <a:buSzPts val="1110"/>
              <a:buFont typeface="Arial"/>
              <a:buNone/>
            </a:pPr>
            <a:r>
              <a:rPr lang="sk-SK" sz="1400" b="0" i="0" u="none" strike="noStrike" cap="none" dirty="0">
                <a:solidFill>
                  <a:schemeClr val="dk1"/>
                </a:solidFill>
                <a:latin typeface="Calibri"/>
                <a:ea typeface="Calibri"/>
                <a:cs typeface="Calibri"/>
                <a:sym typeface="Calibri"/>
              </a:rPr>
              <a:t>c) formát vhodný na použitie pre citácie</a:t>
            </a:r>
            <a:endParaRPr sz="1400" dirty="0"/>
          </a:p>
          <a:p>
            <a:pPr marL="0" marR="0" lvl="0" indent="0" algn="l" rtl="0">
              <a:lnSpc>
                <a:spcPct val="80000"/>
              </a:lnSpc>
              <a:spcBef>
                <a:spcPts val="203"/>
              </a:spcBef>
              <a:spcAft>
                <a:spcPts val="0"/>
              </a:spcAft>
              <a:buClr>
                <a:schemeClr val="dk1"/>
              </a:buClr>
              <a:buSzPts val="1017"/>
              <a:buFont typeface="Arial"/>
              <a:buNone/>
            </a:pPr>
            <a:r>
              <a:rPr lang="sk-SK" sz="1400" b="0" i="0" u="none" strike="noStrike" cap="none" dirty="0">
                <a:solidFill>
                  <a:schemeClr val="dk1"/>
                </a:solidFill>
                <a:latin typeface="Calibri"/>
                <a:ea typeface="Calibri"/>
                <a:cs typeface="Calibri"/>
                <a:sym typeface="Calibri"/>
              </a:rPr>
              <a:t>Ak chceme zadanie zmeniť, alebo vrátiť sa na predošlú obrazovku, vľavo hore sa nachádza  </a:t>
            </a:r>
            <a:r>
              <a:rPr lang="sk-SK" sz="1400" b="0" i="0" u="none" strike="noStrike" cap="none" dirty="0" err="1">
                <a:solidFill>
                  <a:schemeClr val="dk1"/>
                </a:solidFill>
                <a:latin typeface="Calibri"/>
                <a:ea typeface="Calibri"/>
                <a:cs typeface="Calibri"/>
                <a:sym typeface="Calibri"/>
              </a:rPr>
              <a:t>tlačítko</a:t>
            </a:r>
            <a:r>
              <a:rPr lang="sk-SK" sz="1400" b="0" i="0" u="none" strike="noStrike" cap="none" dirty="0">
                <a:solidFill>
                  <a:schemeClr val="dk1"/>
                </a:solidFill>
                <a:latin typeface="Calibri"/>
                <a:ea typeface="Calibri"/>
                <a:cs typeface="Calibri"/>
                <a:sym typeface="Calibri"/>
              </a:rPr>
              <a:t> „späť“.</a:t>
            </a:r>
            <a:endParaRPr sz="1400" b="1" i="0" u="none" strike="noStrike" cap="none" dirty="0">
              <a:solidFill>
                <a:schemeClr val="dk1"/>
              </a:solidFill>
              <a:latin typeface="Calibri"/>
              <a:ea typeface="Calibri"/>
              <a:cs typeface="Calibri"/>
              <a:sym typeface="Calibri"/>
            </a:endParaRPr>
          </a:p>
        </p:txBody>
      </p:sp>
      <p:sp>
        <p:nvSpPr>
          <p:cNvPr id="183" name="Google Shape;183;p26"/>
          <p:cNvSpPr txBox="1">
            <a:spLocks noGrp="1"/>
          </p:cNvSpPr>
          <p:nvPr>
            <p:ph type="body" idx="3"/>
          </p:nvPr>
        </p:nvSpPr>
        <p:spPr>
          <a:xfrm>
            <a:off x="4644900" y="872125"/>
            <a:ext cx="4041900" cy="16209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110"/>
              <a:buFont typeface="Arial"/>
              <a:buNone/>
            </a:pPr>
            <a:r>
              <a:rPr lang="sk-SK" sz="1400" b="0" i="0" u="none" strike="noStrike" cap="none" dirty="0">
                <a:solidFill>
                  <a:schemeClr val="dk1"/>
                </a:solidFill>
                <a:latin typeface="Calibri"/>
                <a:ea typeface="Calibri"/>
                <a:cs typeface="Calibri"/>
                <a:sym typeface="Calibri"/>
              </a:rPr>
              <a:t>Vyhľadávanie môžeme obmedziť len na určitý druh dokumentu, napr. záverečné práce.</a:t>
            </a:r>
            <a:endParaRPr sz="1400" dirty="0"/>
          </a:p>
          <a:p>
            <a:pPr marL="0" marR="0" lvl="0" indent="0" algn="l" rtl="0">
              <a:lnSpc>
                <a:spcPct val="90000"/>
              </a:lnSpc>
              <a:spcBef>
                <a:spcPts val="222"/>
              </a:spcBef>
              <a:spcAft>
                <a:spcPts val="0"/>
              </a:spcAft>
              <a:buClr>
                <a:schemeClr val="dk1"/>
              </a:buClr>
              <a:buSzPts val="1110"/>
              <a:buFont typeface="Arial"/>
              <a:buNone/>
            </a:pPr>
            <a:r>
              <a:rPr lang="sk-SK" sz="1400" b="0" i="0" u="none" strike="noStrike" cap="none" dirty="0">
                <a:solidFill>
                  <a:schemeClr val="dk1"/>
                </a:solidFill>
                <a:latin typeface="Calibri"/>
                <a:ea typeface="Calibri"/>
                <a:cs typeface="Calibri"/>
                <a:sym typeface="Calibri"/>
              </a:rPr>
              <a:t>Príklad – zaujímajú nás záverečné práce na tému biometria, ktorú zapíšeme do kľúčového</a:t>
            </a:r>
            <a:endParaRPr sz="1400" dirty="0"/>
          </a:p>
          <a:p>
            <a:pPr marL="0" marR="0" lvl="0" indent="0" algn="l" rtl="0">
              <a:lnSpc>
                <a:spcPct val="90000"/>
              </a:lnSpc>
              <a:spcBef>
                <a:spcPts val="222"/>
              </a:spcBef>
              <a:spcAft>
                <a:spcPts val="0"/>
              </a:spcAft>
              <a:buClr>
                <a:schemeClr val="dk1"/>
              </a:buClr>
              <a:buSzPts val="1110"/>
              <a:buFont typeface="Arial"/>
              <a:buNone/>
            </a:pPr>
            <a:r>
              <a:rPr lang="sk-SK" sz="1400" b="0" i="0" u="none" strike="noStrike" cap="none" dirty="0">
                <a:solidFill>
                  <a:schemeClr val="dk1"/>
                </a:solidFill>
                <a:latin typeface="Calibri"/>
                <a:ea typeface="Calibri"/>
                <a:cs typeface="Calibri"/>
                <a:sym typeface="Calibri"/>
              </a:rPr>
              <a:t>slova, druhy dokumentov rozbalíme pomocou šípky a vyberieme: Záverečné práce</a:t>
            </a:r>
            <a:endParaRPr sz="1400" dirty="0"/>
          </a:p>
          <a:p>
            <a:pPr marL="0" marR="0" lvl="0" indent="0" algn="l" rtl="0">
              <a:lnSpc>
                <a:spcPct val="90000"/>
              </a:lnSpc>
              <a:spcBef>
                <a:spcPts val="222"/>
              </a:spcBef>
              <a:spcAft>
                <a:spcPts val="0"/>
              </a:spcAft>
              <a:buClr>
                <a:schemeClr val="dk1"/>
              </a:buClr>
              <a:buSzPts val="1110"/>
              <a:buFont typeface="Arial"/>
              <a:buNone/>
            </a:pPr>
            <a:endParaRPr sz="1400" b="1" i="0" u="none" strike="noStrike" cap="none" dirty="0">
              <a:solidFill>
                <a:schemeClr val="dk1"/>
              </a:solidFill>
              <a:latin typeface="Calibri"/>
              <a:ea typeface="Calibri"/>
              <a:cs typeface="Calibri"/>
              <a:sym typeface="Calibri"/>
            </a:endParaRPr>
          </a:p>
        </p:txBody>
      </p:sp>
      <p:pic>
        <p:nvPicPr>
          <p:cNvPr id="184" name="Google Shape;184;p26"/>
          <p:cNvPicPr preferRelativeResize="0">
            <a:picLocks noGrp="1"/>
          </p:cNvPicPr>
          <p:nvPr>
            <p:ph type="body" idx="2"/>
          </p:nvPr>
        </p:nvPicPr>
        <p:blipFill rotWithShape="1">
          <a:blip r:embed="rId3">
            <a:alphaModFix/>
          </a:blip>
          <a:srcRect/>
          <a:stretch/>
        </p:blipFill>
        <p:spPr>
          <a:xfrm>
            <a:off x="591600" y="3771449"/>
            <a:ext cx="3771300" cy="2972100"/>
          </a:xfrm>
          <a:prstGeom prst="rect">
            <a:avLst/>
          </a:prstGeom>
          <a:noFill/>
          <a:ln>
            <a:noFill/>
          </a:ln>
        </p:spPr>
      </p:pic>
      <p:pic>
        <p:nvPicPr>
          <p:cNvPr id="185" name="Google Shape;185;p26"/>
          <p:cNvPicPr preferRelativeResize="0">
            <a:picLocks noGrp="1"/>
          </p:cNvPicPr>
          <p:nvPr>
            <p:ph type="body" idx="4"/>
          </p:nvPr>
        </p:nvPicPr>
        <p:blipFill rotWithShape="1">
          <a:blip r:embed="rId4">
            <a:alphaModFix/>
          </a:blip>
          <a:srcRect/>
          <a:stretch/>
        </p:blipFill>
        <p:spPr>
          <a:xfrm>
            <a:off x="4419675" y="3996075"/>
            <a:ext cx="4677600" cy="2333400"/>
          </a:xfrm>
          <a:prstGeom prst="rect">
            <a:avLst/>
          </a:prstGeom>
          <a:noFill/>
          <a:ln>
            <a:noFill/>
          </a:ln>
        </p:spPr>
      </p:pic>
      <p:pic>
        <p:nvPicPr>
          <p:cNvPr id="186" name="Google Shape;186;p26"/>
          <p:cNvPicPr preferRelativeResize="0"/>
          <p:nvPr/>
        </p:nvPicPr>
        <p:blipFill rotWithShape="1">
          <a:blip r:embed="rId5">
            <a:alphaModFix/>
          </a:blip>
          <a:srcRect/>
          <a:stretch/>
        </p:blipFill>
        <p:spPr>
          <a:xfrm>
            <a:off x="5075764" y="2702004"/>
            <a:ext cx="3365401" cy="10081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txBox="1">
            <a:spLocks noGrp="1"/>
          </p:cNvSpPr>
          <p:nvPr>
            <p:ph type="title"/>
          </p:nvPr>
        </p:nvSpPr>
        <p:spPr>
          <a:xfrm>
            <a:off x="457200" y="274638"/>
            <a:ext cx="8229600" cy="92211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200"/>
              <a:buFont typeface="Calibri"/>
              <a:buNone/>
            </a:pPr>
            <a:r>
              <a:rPr lang="sk-SK" sz="1400" b="1" i="0" u="none" strike="noStrike" cap="none">
                <a:solidFill>
                  <a:schemeClr val="dk1"/>
                </a:solidFill>
                <a:latin typeface="Calibri"/>
                <a:ea typeface="Calibri"/>
                <a:cs typeface="Calibri"/>
                <a:sym typeface="Calibri"/>
              </a:rPr>
              <a:t>Prezeranie výsledkov vyhľadávania</a:t>
            </a:r>
            <a:endParaRPr sz="1400" b="0" i="0" u="none" strike="noStrike" cap="none">
              <a:solidFill>
                <a:schemeClr val="dk1"/>
              </a:solidFill>
              <a:latin typeface="Calibri"/>
              <a:ea typeface="Calibri"/>
              <a:cs typeface="Calibri"/>
              <a:sym typeface="Calibri"/>
            </a:endParaRPr>
          </a:p>
        </p:txBody>
      </p:sp>
      <p:sp>
        <p:nvSpPr>
          <p:cNvPr id="192" name="Google Shape;192;p27"/>
          <p:cNvSpPr txBox="1">
            <a:spLocks noGrp="1"/>
          </p:cNvSpPr>
          <p:nvPr>
            <p:ph type="body" idx="1"/>
          </p:nvPr>
        </p:nvSpPr>
        <p:spPr>
          <a:xfrm>
            <a:off x="217650" y="1779763"/>
            <a:ext cx="4040100" cy="847500"/>
          </a:xfrm>
          <a:prstGeom prst="rect">
            <a:avLst/>
          </a:prstGeom>
          <a:noFill/>
          <a:ln>
            <a:noFill/>
          </a:ln>
        </p:spPr>
        <p:txBody>
          <a:bodyPr spcFirstLastPara="1" wrap="square" lIns="91425" tIns="45700" rIns="91425" bIns="45700" anchor="b" anchorCtr="0">
            <a:noAutofit/>
          </a:bodyPr>
          <a:lstStyle/>
          <a:p>
            <a:pPr marL="0" lvl="0" indent="0">
              <a:lnSpc>
                <a:spcPct val="90000"/>
              </a:lnSpc>
              <a:spcBef>
                <a:spcPts val="0"/>
              </a:spcBef>
              <a:buSzPts val="1202"/>
            </a:pPr>
            <a:r>
              <a:rPr lang="sk-SK" sz="1400" i="0" u="none" strike="noStrike" cap="none" dirty="0">
                <a:solidFill>
                  <a:schemeClr val="dk1"/>
                </a:solidFill>
              </a:rPr>
              <a:t>1. prezeranie výsledkov </a:t>
            </a:r>
            <a:r>
              <a:rPr lang="sk-SK" sz="1400" i="0" u="none" strike="noStrike" cap="none" dirty="0" smtClean="0">
                <a:solidFill>
                  <a:schemeClr val="dk1"/>
                </a:solidFill>
              </a:rPr>
              <a:t>v </a:t>
            </a:r>
            <a:r>
              <a:rPr lang="sk-SK" sz="1400" i="0" u="none" strike="noStrike" cap="none" dirty="0">
                <a:solidFill>
                  <a:schemeClr val="dk1"/>
                </a:solidFill>
              </a:rPr>
              <a:t>dávkach </a:t>
            </a:r>
            <a:r>
              <a:rPr lang="sk-SK" sz="1400" dirty="0" smtClean="0"/>
              <a:t>po 10</a:t>
            </a:r>
            <a:r>
              <a:rPr lang="sk-SK" sz="1400" b="0" i="0" u="none" strike="noStrike" cap="none" dirty="0" smtClean="0">
                <a:solidFill>
                  <a:schemeClr val="dk1"/>
                </a:solidFill>
                <a:latin typeface="Calibri"/>
                <a:ea typeface="Calibri"/>
                <a:cs typeface="Calibri"/>
                <a:sym typeface="Calibri"/>
              </a:rPr>
              <a:t> </a:t>
            </a:r>
            <a:endParaRPr sz="1400" dirty="0"/>
          </a:p>
          <a:p>
            <a:pPr marL="0" marR="0" lvl="0" indent="0" algn="l" rtl="0">
              <a:lnSpc>
                <a:spcPct val="90000"/>
              </a:lnSpc>
              <a:spcBef>
                <a:spcPts val="222"/>
              </a:spcBef>
              <a:spcAft>
                <a:spcPts val="0"/>
              </a:spcAft>
              <a:buClr>
                <a:schemeClr val="dk1"/>
              </a:buClr>
              <a:buSzPts val="1110"/>
              <a:buFont typeface="Arial"/>
              <a:buNone/>
            </a:pPr>
            <a:r>
              <a:rPr lang="sk-SK" sz="1400" b="0" i="0" u="none" strike="noStrike" cap="none" dirty="0">
                <a:solidFill>
                  <a:schemeClr val="dk1"/>
                </a:solidFill>
                <a:latin typeface="Calibri"/>
                <a:ea typeface="Calibri"/>
                <a:cs typeface="Calibri"/>
                <a:sym typeface="Calibri"/>
              </a:rPr>
              <a:t>Výsledky sa zobrazia vo forme skráteného záznamu.</a:t>
            </a:r>
            <a:endParaRPr sz="1400" dirty="0"/>
          </a:p>
          <a:p>
            <a:pPr marL="0" marR="0" lvl="0" indent="0" algn="l" rtl="0">
              <a:lnSpc>
                <a:spcPct val="90000"/>
              </a:lnSpc>
              <a:spcBef>
                <a:spcPts val="222"/>
              </a:spcBef>
              <a:spcAft>
                <a:spcPts val="0"/>
              </a:spcAft>
              <a:buClr>
                <a:schemeClr val="dk1"/>
              </a:buClr>
              <a:buSzPts val="1110"/>
              <a:buFont typeface="Arial"/>
              <a:buNone/>
            </a:pPr>
            <a:r>
              <a:rPr lang="sk-SK" sz="1400" b="0" i="0" u="none" strike="noStrike" cap="none" dirty="0">
                <a:solidFill>
                  <a:schemeClr val="dk1"/>
                </a:solidFill>
                <a:latin typeface="Calibri"/>
                <a:ea typeface="Calibri"/>
                <a:cs typeface="Calibri"/>
                <a:sym typeface="Calibri"/>
              </a:rPr>
              <a:t>Šípkou doprava prezerať ďalšie vyhľadané záznamy</a:t>
            </a:r>
            <a:endParaRPr sz="1400" b="1" i="0" u="none" strike="noStrike" cap="none" dirty="0">
              <a:solidFill>
                <a:schemeClr val="dk1"/>
              </a:solidFill>
              <a:latin typeface="Calibri"/>
              <a:ea typeface="Calibri"/>
              <a:cs typeface="Calibri"/>
              <a:sym typeface="Calibri"/>
            </a:endParaRPr>
          </a:p>
        </p:txBody>
      </p:sp>
      <p:sp>
        <p:nvSpPr>
          <p:cNvPr id="193" name="Google Shape;193;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p>
            <a:pPr marL="0" marR="0" lvl="0" indent="0" algn="l" rtl="0">
              <a:lnSpc>
                <a:spcPct val="80000"/>
              </a:lnSpc>
              <a:spcBef>
                <a:spcPts val="0"/>
              </a:spcBef>
              <a:spcAft>
                <a:spcPts val="0"/>
              </a:spcAft>
              <a:buClr>
                <a:schemeClr val="dk1"/>
              </a:buClr>
              <a:buSzPts val="1190"/>
              <a:buFont typeface="Arial"/>
              <a:buNone/>
            </a:pPr>
            <a:endParaRPr sz="1190" b="0" i="0" u="none" strike="noStrike" cap="none">
              <a:solidFill>
                <a:schemeClr val="dk1"/>
              </a:solidFill>
              <a:latin typeface="Calibri"/>
              <a:ea typeface="Calibri"/>
              <a:cs typeface="Calibri"/>
              <a:sym typeface="Calibri"/>
            </a:endParaRPr>
          </a:p>
          <a:p>
            <a:pPr marL="0" marR="0" lvl="0" indent="0" algn="l" rtl="0">
              <a:lnSpc>
                <a:spcPct val="80000"/>
              </a:lnSpc>
              <a:spcBef>
                <a:spcPts val="238"/>
              </a:spcBef>
              <a:spcAft>
                <a:spcPts val="0"/>
              </a:spcAft>
              <a:buClr>
                <a:schemeClr val="dk1"/>
              </a:buClr>
              <a:buSzPts val="1190"/>
              <a:buFont typeface="Arial"/>
              <a:buNone/>
            </a:pPr>
            <a:endParaRPr sz="1190" b="0" i="0" u="none" strike="noStrike" cap="none">
              <a:solidFill>
                <a:schemeClr val="dk1"/>
              </a:solidFill>
              <a:latin typeface="Calibri"/>
              <a:ea typeface="Calibri"/>
              <a:cs typeface="Calibri"/>
              <a:sym typeface="Calibri"/>
            </a:endParaRPr>
          </a:p>
          <a:p>
            <a:pPr marL="0" marR="0" lvl="0" indent="0" algn="l" rtl="0">
              <a:lnSpc>
                <a:spcPct val="80000"/>
              </a:lnSpc>
              <a:spcBef>
                <a:spcPts val="238"/>
              </a:spcBef>
              <a:spcAft>
                <a:spcPts val="0"/>
              </a:spcAft>
              <a:buClr>
                <a:schemeClr val="dk1"/>
              </a:buClr>
              <a:buSzPts val="1190"/>
              <a:buFont typeface="Arial"/>
              <a:buNone/>
            </a:pPr>
            <a:r>
              <a:rPr lang="sk-SK" sz="1400" b="0" i="0" u="none" strike="noStrike" cap="none">
                <a:solidFill>
                  <a:schemeClr val="dk1"/>
                </a:solidFill>
                <a:latin typeface="Calibri"/>
                <a:ea typeface="Calibri"/>
                <a:cs typeface="Calibri"/>
                <a:sym typeface="Calibri"/>
              </a:rPr>
              <a:t>Ikonou „Detaily“ sa dostaneme na úplný záznam.</a:t>
            </a:r>
            <a:endParaRPr sz="1400" b="1" i="0" u="none" strike="noStrike" cap="none">
              <a:solidFill>
                <a:schemeClr val="dk1"/>
              </a:solidFill>
              <a:latin typeface="Calibri"/>
              <a:ea typeface="Calibri"/>
              <a:cs typeface="Calibri"/>
              <a:sym typeface="Calibri"/>
            </a:endParaRPr>
          </a:p>
          <a:p>
            <a:pPr marL="0" marR="0" lvl="0" indent="0" algn="l" rtl="0">
              <a:lnSpc>
                <a:spcPct val="80000"/>
              </a:lnSpc>
              <a:spcBef>
                <a:spcPts val="408"/>
              </a:spcBef>
              <a:spcAft>
                <a:spcPts val="0"/>
              </a:spcAft>
              <a:buClr>
                <a:schemeClr val="dk1"/>
              </a:buClr>
              <a:buSzPts val="2040"/>
              <a:buFont typeface="Arial"/>
              <a:buNone/>
            </a:pPr>
            <a:endParaRPr sz="2040" b="1" i="0" u="none" strike="noStrike" cap="none">
              <a:solidFill>
                <a:schemeClr val="dk1"/>
              </a:solidFill>
              <a:latin typeface="Calibri"/>
              <a:ea typeface="Calibri"/>
              <a:cs typeface="Calibri"/>
              <a:sym typeface="Calibri"/>
            </a:endParaRPr>
          </a:p>
        </p:txBody>
      </p:sp>
      <p:pic>
        <p:nvPicPr>
          <p:cNvPr id="194" name="Google Shape;194;p27"/>
          <p:cNvPicPr preferRelativeResize="0">
            <a:picLocks noGrp="1"/>
          </p:cNvPicPr>
          <p:nvPr>
            <p:ph type="body" idx="2"/>
          </p:nvPr>
        </p:nvPicPr>
        <p:blipFill>
          <a:blip r:embed="rId3">
            <a:alphaModFix/>
          </a:blip>
          <a:stretch>
            <a:fillRect/>
          </a:stretch>
        </p:blipFill>
        <p:spPr>
          <a:xfrm>
            <a:off x="33175" y="3210284"/>
            <a:ext cx="8229599" cy="3329990"/>
          </a:xfrm>
          <a:prstGeom prst="rect">
            <a:avLst/>
          </a:prstGeom>
          <a:noFill/>
        </p:spPr>
      </p:pic>
      <p:pic>
        <p:nvPicPr>
          <p:cNvPr id="195" name="Google Shape;195;p27"/>
          <p:cNvPicPr preferRelativeResize="0">
            <a:picLocks noGrp="1"/>
          </p:cNvPicPr>
          <p:nvPr>
            <p:ph type="body" idx="4"/>
          </p:nvPr>
        </p:nvPicPr>
        <p:blipFill rotWithShape="1">
          <a:blip r:embed="rId4">
            <a:alphaModFix/>
          </a:blip>
          <a:srcRect/>
          <a:stretch/>
        </p:blipFill>
        <p:spPr>
          <a:xfrm>
            <a:off x="4495800" y="1935990"/>
            <a:ext cx="4636200" cy="2186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8"/>
          <p:cNvSpPr txBox="1">
            <a:spLocks noGrp="1"/>
          </p:cNvSpPr>
          <p:nvPr>
            <p:ph type="body" idx="1"/>
          </p:nvPr>
        </p:nvSpPr>
        <p:spPr>
          <a:xfrm>
            <a:off x="363450" y="421800"/>
            <a:ext cx="8134800" cy="753300"/>
          </a:xfrm>
          <a:prstGeom prst="rect">
            <a:avLst/>
          </a:prstGeom>
          <a:noFill/>
          <a:ln>
            <a:noFill/>
          </a:ln>
        </p:spPr>
        <p:txBody>
          <a:bodyPr spcFirstLastPara="1" wrap="square" lIns="91425" tIns="45700" rIns="91425" bIns="45700" anchor="b" anchorCtr="0">
            <a:noAutofit/>
          </a:bodyPr>
          <a:lstStyle/>
          <a:p>
            <a:pPr marL="0" marR="0" lvl="0" indent="0" algn="l" rtl="0">
              <a:lnSpc>
                <a:spcPct val="80000"/>
              </a:lnSpc>
              <a:spcBef>
                <a:spcPts val="0"/>
              </a:spcBef>
              <a:spcAft>
                <a:spcPts val="0"/>
              </a:spcAft>
              <a:buClr>
                <a:schemeClr val="dk1"/>
              </a:buClr>
              <a:buSzPts val="935"/>
              <a:buFont typeface="Arial"/>
              <a:buNone/>
            </a:pPr>
            <a:r>
              <a:rPr lang="sk-SK" sz="1400" i="0" u="none" strike="noStrike" cap="none">
                <a:solidFill>
                  <a:schemeClr val="dk1"/>
                </a:solidFill>
              </a:rPr>
              <a:t>2. zobrazenie všetkých výsledkov vo formáte podľa výberu</a:t>
            </a:r>
            <a:endParaRPr sz="1400"/>
          </a:p>
          <a:p>
            <a:pPr marL="0" marR="0" lvl="0" indent="0" algn="l" rtl="0">
              <a:lnSpc>
                <a:spcPct val="80000"/>
              </a:lnSpc>
              <a:spcBef>
                <a:spcPts val="187"/>
              </a:spcBef>
              <a:spcAft>
                <a:spcPts val="0"/>
              </a:spcAft>
              <a:buClr>
                <a:schemeClr val="dk1"/>
              </a:buClr>
              <a:buSzPts val="935"/>
              <a:buFont typeface="Arial"/>
              <a:buNone/>
            </a:pPr>
            <a:r>
              <a:rPr lang="sk-SK" sz="1400" b="0" i="0" u="none" strike="noStrike" cap="none">
                <a:solidFill>
                  <a:schemeClr val="dk1"/>
                </a:solidFill>
                <a:latin typeface="Calibri"/>
                <a:ea typeface="Calibri"/>
                <a:cs typeface="Calibri"/>
                <a:sym typeface="Calibri"/>
              </a:rPr>
              <a:t>Na výber prezerania kompletných výsledkov máme na výber z viacerých formátov, napr. formát vhodný</a:t>
            </a:r>
            <a:endParaRPr sz="1400"/>
          </a:p>
          <a:p>
            <a:pPr marL="0" marR="0" lvl="0" indent="0" algn="l" rtl="0">
              <a:lnSpc>
                <a:spcPct val="80000"/>
              </a:lnSpc>
              <a:spcBef>
                <a:spcPts val="187"/>
              </a:spcBef>
              <a:spcAft>
                <a:spcPts val="0"/>
              </a:spcAft>
              <a:buClr>
                <a:schemeClr val="dk1"/>
              </a:buClr>
              <a:buSzPts val="935"/>
              <a:buFont typeface="Arial"/>
              <a:buNone/>
            </a:pPr>
            <a:r>
              <a:rPr lang="sk-SK" sz="1400" b="0" i="0" u="none" strike="noStrike" cap="none">
                <a:solidFill>
                  <a:schemeClr val="dk1"/>
                </a:solidFill>
                <a:latin typeface="Calibri"/>
                <a:ea typeface="Calibri"/>
                <a:cs typeface="Calibri"/>
                <a:sym typeface="Calibri"/>
              </a:rPr>
              <a:t>pre tlač.</a:t>
            </a:r>
            <a:endParaRPr sz="1400" b="1" i="0" u="none" strike="noStrike" cap="none">
              <a:solidFill>
                <a:schemeClr val="dk1"/>
              </a:solidFill>
              <a:latin typeface="Calibri"/>
              <a:ea typeface="Calibri"/>
              <a:cs typeface="Calibri"/>
              <a:sym typeface="Calibri"/>
            </a:endParaRPr>
          </a:p>
        </p:txBody>
      </p:sp>
      <p:sp>
        <p:nvSpPr>
          <p:cNvPr id="201" name="Google Shape;201;p28"/>
          <p:cNvSpPr txBox="1">
            <a:spLocks noGrp="1"/>
          </p:cNvSpPr>
          <p:nvPr>
            <p:ph type="body" idx="3"/>
          </p:nvPr>
        </p:nvSpPr>
        <p:spPr>
          <a:xfrm>
            <a:off x="363450" y="3030650"/>
            <a:ext cx="7977600" cy="3045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1100"/>
              <a:buFont typeface="Arial"/>
              <a:buNone/>
            </a:pPr>
            <a:r>
              <a:rPr lang="sk-SK" sz="1400" b="0" i="0" u="none" strike="noStrike" cap="none">
                <a:solidFill>
                  <a:schemeClr val="dk1"/>
                </a:solidFill>
                <a:latin typeface="Calibri"/>
                <a:ea typeface="Calibri"/>
                <a:cs typeface="Calibri"/>
                <a:sym typeface="Calibri"/>
              </a:rPr>
              <a:t>Všetky výsledky sa zobrazia na jednu stranu, ktorú môžeme dať vytlačiť (ikona „Tlačiareň“)</a:t>
            </a:r>
            <a:endParaRPr sz="1400" b="1" i="0" u="none" strike="noStrike" cap="none">
              <a:solidFill>
                <a:schemeClr val="dk1"/>
              </a:solidFill>
              <a:latin typeface="Calibri"/>
              <a:ea typeface="Calibri"/>
              <a:cs typeface="Calibri"/>
              <a:sym typeface="Calibri"/>
            </a:endParaRPr>
          </a:p>
        </p:txBody>
      </p:sp>
      <p:pic>
        <p:nvPicPr>
          <p:cNvPr id="202" name="Google Shape;202;p28"/>
          <p:cNvPicPr preferRelativeResize="0">
            <a:picLocks noGrp="1"/>
          </p:cNvPicPr>
          <p:nvPr>
            <p:ph type="body" idx="2"/>
          </p:nvPr>
        </p:nvPicPr>
        <p:blipFill rotWithShape="1">
          <a:blip r:embed="rId3">
            <a:alphaModFix/>
          </a:blip>
          <a:srcRect/>
          <a:stretch/>
        </p:blipFill>
        <p:spPr>
          <a:xfrm>
            <a:off x="3100050" y="1003250"/>
            <a:ext cx="2943900" cy="1762800"/>
          </a:xfrm>
          <a:prstGeom prst="rect">
            <a:avLst/>
          </a:prstGeom>
          <a:noFill/>
          <a:ln>
            <a:noFill/>
          </a:ln>
        </p:spPr>
      </p:pic>
      <p:pic>
        <p:nvPicPr>
          <p:cNvPr id="203" name="Google Shape;203;p28"/>
          <p:cNvPicPr preferRelativeResize="0">
            <a:picLocks noGrp="1"/>
          </p:cNvPicPr>
          <p:nvPr>
            <p:ph type="body" idx="4"/>
          </p:nvPr>
        </p:nvPicPr>
        <p:blipFill rotWithShape="1">
          <a:blip r:embed="rId4">
            <a:alphaModFix/>
          </a:blip>
          <a:srcRect/>
          <a:stretch/>
        </p:blipFill>
        <p:spPr>
          <a:xfrm>
            <a:off x="583200" y="3429001"/>
            <a:ext cx="7977600" cy="3235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200"/>
              <a:buFont typeface="Calibri"/>
              <a:buNone/>
            </a:pPr>
            <a:r>
              <a:rPr lang="sk-SK" sz="1400" b="1" i="0" u="none" strike="noStrike" cap="none">
                <a:solidFill>
                  <a:schemeClr val="dk1"/>
                </a:solidFill>
                <a:latin typeface="Calibri"/>
                <a:ea typeface="Calibri"/>
                <a:cs typeface="Calibri"/>
                <a:sym typeface="Calibri"/>
              </a:rPr>
              <a:t>Možnosti tlače výsledkov vyhľadávania</a:t>
            </a:r>
            <a:br>
              <a:rPr lang="sk-SK" sz="1400" b="1" i="0" u="none" strike="noStrike" cap="none">
                <a:solidFill>
                  <a:schemeClr val="dk1"/>
                </a:solidFill>
                <a:latin typeface="Calibri"/>
                <a:ea typeface="Calibri"/>
                <a:cs typeface="Calibri"/>
                <a:sym typeface="Calibri"/>
              </a:rPr>
            </a:br>
            <a:r>
              <a:rPr lang="sk-SK" sz="1400" b="0" i="0" u="none" strike="noStrike" cap="none">
                <a:solidFill>
                  <a:schemeClr val="dk1"/>
                </a:solidFill>
                <a:latin typeface="Calibri"/>
                <a:ea typeface="Calibri"/>
                <a:cs typeface="Calibri"/>
                <a:sym typeface="Calibri"/>
              </a:rPr>
              <a:t>Zobrazia sa možnosti tlače a náhľad.</a:t>
            </a:r>
            <a:br>
              <a:rPr lang="sk-SK" sz="1400" b="0" i="0" u="none" strike="noStrike" cap="none">
                <a:solidFill>
                  <a:schemeClr val="dk1"/>
                </a:solidFill>
                <a:latin typeface="Calibri"/>
                <a:ea typeface="Calibri"/>
                <a:cs typeface="Calibri"/>
                <a:sym typeface="Calibri"/>
              </a:rPr>
            </a:br>
            <a:r>
              <a:rPr lang="sk-SK" sz="1400" b="0" i="0" u="none" strike="noStrike" cap="none">
                <a:solidFill>
                  <a:schemeClr val="dk1"/>
                </a:solidFill>
                <a:latin typeface="Calibri"/>
                <a:ea typeface="Calibri"/>
                <a:cs typeface="Calibri"/>
                <a:sym typeface="Calibri"/>
              </a:rPr>
              <a:t>Ideálne je ak je na počítači nainštalovaný PDF creator a výsledok rešerše sa uloží ako .pdf súbor.</a:t>
            </a:r>
            <a:br>
              <a:rPr lang="sk-SK" sz="1400" b="0" i="0" u="none" strike="noStrike" cap="none">
                <a:solidFill>
                  <a:schemeClr val="dk1"/>
                </a:solidFill>
                <a:latin typeface="Calibri"/>
                <a:ea typeface="Calibri"/>
                <a:cs typeface="Calibri"/>
                <a:sym typeface="Calibri"/>
              </a:rPr>
            </a:br>
            <a:r>
              <a:rPr lang="sk-SK" sz="1400" b="0" i="0" u="none" strike="noStrike" cap="none">
                <a:solidFill>
                  <a:schemeClr val="dk1"/>
                </a:solidFill>
                <a:latin typeface="Calibri"/>
                <a:ea typeface="Calibri"/>
                <a:cs typeface="Calibri"/>
                <a:sym typeface="Calibri"/>
              </a:rPr>
              <a:t>Môžeme vybrať tlačiareň (Tlačítko Zmeniť), rozsah strán, a ďalšie nastavenia tlače. Ak chceme zavrieť</a:t>
            </a:r>
            <a:br>
              <a:rPr lang="sk-SK" sz="1400" b="0" i="0" u="none" strike="noStrike" cap="none">
                <a:solidFill>
                  <a:schemeClr val="dk1"/>
                </a:solidFill>
                <a:latin typeface="Calibri"/>
                <a:ea typeface="Calibri"/>
                <a:cs typeface="Calibri"/>
                <a:sym typeface="Calibri"/>
              </a:rPr>
            </a:br>
            <a:r>
              <a:rPr lang="sk-SK" sz="1400" b="0" i="0" u="none" strike="noStrike" cap="none">
                <a:solidFill>
                  <a:schemeClr val="dk1"/>
                </a:solidFill>
                <a:latin typeface="Calibri"/>
                <a:ea typeface="Calibri"/>
                <a:cs typeface="Calibri"/>
                <a:sym typeface="Calibri"/>
              </a:rPr>
              <a:t>okno klikneme na „Zrušiť“ (Nepoužívajte v tomto prípade tlačítko Späť v prehliadači!)</a:t>
            </a:r>
            <a:endParaRPr sz="1400"/>
          </a:p>
        </p:txBody>
      </p:sp>
      <p:pic>
        <p:nvPicPr>
          <p:cNvPr id="209" name="Google Shape;209;p29"/>
          <p:cNvPicPr preferRelativeResize="0">
            <a:picLocks noGrp="1"/>
          </p:cNvPicPr>
          <p:nvPr>
            <p:ph type="body" idx="1"/>
          </p:nvPr>
        </p:nvPicPr>
        <p:blipFill rotWithShape="1">
          <a:blip r:embed="rId3">
            <a:alphaModFix/>
          </a:blip>
          <a:srcRect/>
          <a:stretch/>
        </p:blipFill>
        <p:spPr>
          <a:xfrm>
            <a:off x="33300" y="2044040"/>
            <a:ext cx="9077400" cy="4157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ctrTitle"/>
          </p:nvPr>
        </p:nvSpPr>
        <p:spPr>
          <a:xfrm>
            <a:off x="685800" y="1628801"/>
            <a:ext cx="7772400" cy="15121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sk-SK" sz="4400" b="0" i="0" u="none" strike="noStrike" cap="none">
                <a:solidFill>
                  <a:schemeClr val="dk1"/>
                </a:solidFill>
                <a:latin typeface="Calibri"/>
                <a:ea typeface="Calibri"/>
                <a:cs typeface="Calibri"/>
                <a:sym typeface="Calibri"/>
              </a:rPr>
              <a:t>Vyhľadávanie v katalógu knižnice</a:t>
            </a:r>
            <a:endParaRPr sz="4400" b="0" i="0" u="none" strike="noStrike" cap="none">
              <a:solidFill>
                <a:schemeClr val="dk1"/>
              </a:solidFill>
              <a:latin typeface="Calibri"/>
              <a:ea typeface="Calibri"/>
              <a:cs typeface="Calibri"/>
              <a:sym typeface="Calibri"/>
            </a:endParaRPr>
          </a:p>
        </p:txBody>
      </p:sp>
      <p:sp>
        <p:nvSpPr>
          <p:cNvPr id="98" name="Google Shape;98;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200"/>
              <a:buFont typeface="Arial"/>
              <a:buNone/>
            </a:pPr>
            <a:r>
              <a:rPr lang="sk-SK" sz="3200" b="0" i="0" u="none" strike="noStrike" cap="none">
                <a:solidFill>
                  <a:srgbClr val="888888"/>
                </a:solidFill>
                <a:latin typeface="Calibri"/>
                <a:ea typeface="Calibri"/>
                <a:cs typeface="Calibri"/>
                <a:sym typeface="Calibri"/>
              </a:rPr>
              <a:t>Praktický návod ako si vyhľadať literatúru v katalógu knižnice </a:t>
            </a:r>
            <a:endParaRPr sz="3200" b="0" i="0" u="none" strike="noStrike" cap="none">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1792288" y="4941168"/>
            <a:ext cx="5486400" cy="36004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1600"/>
              <a:buFont typeface="Calibri"/>
              <a:buNone/>
            </a:pPr>
            <a:r>
              <a:rPr lang="sk-SK" sz="1600" b="1" i="0" u="none" strike="noStrike" cap="none">
                <a:solidFill>
                  <a:schemeClr val="dk1"/>
                </a:solidFill>
                <a:latin typeface="Calibri"/>
                <a:ea typeface="Calibri"/>
                <a:cs typeface="Calibri"/>
                <a:sym typeface="Calibri"/>
              </a:rPr>
              <a:t>https://www.akademiapz.sk/kniznica-vseobecne-informacie</a:t>
            </a:r>
            <a:endParaRPr sz="1600" b="1" i="0" u="none" strike="noStrike" cap="none">
              <a:solidFill>
                <a:schemeClr val="dk1"/>
              </a:solidFill>
              <a:latin typeface="Calibri"/>
              <a:ea typeface="Calibri"/>
              <a:cs typeface="Calibri"/>
              <a:sym typeface="Calibri"/>
            </a:endParaRPr>
          </a:p>
        </p:txBody>
      </p:sp>
      <p:sp>
        <p:nvSpPr>
          <p:cNvPr id="104" name="Google Shape;104;p15"/>
          <p:cNvSpPr txBox="1">
            <a:spLocks noGrp="1"/>
          </p:cNvSpPr>
          <p:nvPr>
            <p:ph type="body" idx="1"/>
          </p:nvPr>
        </p:nvSpPr>
        <p:spPr>
          <a:xfrm>
            <a:off x="1792300" y="5301205"/>
            <a:ext cx="5486400" cy="1166400"/>
          </a:xfrm>
          <a:prstGeom prst="rect">
            <a:avLst/>
          </a:prstGeom>
          <a:no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dk1"/>
              </a:buClr>
              <a:buSzPts val="1295"/>
              <a:buFont typeface="Arial"/>
              <a:buNone/>
            </a:pPr>
            <a:r>
              <a:rPr lang="sk-SK" b="0" i="0" u="none" strike="noStrike" cap="none" dirty="0">
                <a:solidFill>
                  <a:schemeClr val="dk1"/>
                </a:solidFill>
                <a:latin typeface="Calibri"/>
                <a:ea typeface="Calibri"/>
                <a:cs typeface="Calibri"/>
                <a:sym typeface="Calibri"/>
              </a:rPr>
              <a:t>Na tejto stránke nájdete všeobecné informácie o knižnici a linky na katalóg knižnice, otváracie hodiny knižnice, kontakty, výpožičný poriadok a iné informácie. Pre vyhľadávanie literatúry kliknite na odkaz Katalóg knižnice. Zobrazí sa úvodná stránka katalógu</a:t>
            </a:r>
            <a:r>
              <a:rPr lang="sk-SK" sz="1295" b="0" i="0" u="none" strike="noStrike" cap="none" dirty="0">
                <a:solidFill>
                  <a:schemeClr val="dk1"/>
                </a:solidFill>
                <a:latin typeface="Calibri"/>
                <a:ea typeface="Calibri"/>
                <a:cs typeface="Calibri"/>
                <a:sym typeface="Calibri"/>
              </a:rPr>
              <a:t>.</a:t>
            </a:r>
            <a:endParaRPr sz="1295" b="0" i="0" u="none" strike="noStrike" cap="none" dirty="0">
              <a:solidFill>
                <a:schemeClr val="dk1"/>
              </a:solidFill>
              <a:latin typeface="Calibri"/>
              <a:ea typeface="Calibri"/>
              <a:cs typeface="Calibri"/>
              <a:sym typeface="Calibri"/>
            </a:endParaRPr>
          </a:p>
        </p:txBody>
      </p:sp>
      <p:pic>
        <p:nvPicPr>
          <p:cNvPr id="105" name="Google Shape;105;p15"/>
          <p:cNvPicPr preferRelativeResize="0">
            <a:picLocks noGrp="1"/>
          </p:cNvPicPr>
          <p:nvPr>
            <p:ph type="pic" idx="2"/>
          </p:nvPr>
        </p:nvPicPr>
        <p:blipFill rotWithShape="1">
          <a:blip r:embed="rId3">
            <a:alphaModFix/>
          </a:blip>
          <a:srcRect t="3125" b="3125"/>
          <a:stretch/>
        </p:blipFill>
        <p:spPr>
          <a:xfrm>
            <a:off x="1792288" y="612775"/>
            <a:ext cx="5486400" cy="411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457200" y="273050"/>
            <a:ext cx="7775400" cy="11619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SzPts val="1800"/>
              <a:buFont typeface="Calibri"/>
              <a:buNone/>
            </a:pPr>
            <a:r>
              <a:rPr lang="sk-SK" sz="1800" b="1" i="0" u="none" strike="noStrike" cap="none">
                <a:solidFill>
                  <a:schemeClr val="dk1"/>
                </a:solidFill>
                <a:latin typeface="Calibri"/>
                <a:ea typeface="Calibri"/>
                <a:cs typeface="Calibri"/>
                <a:sym typeface="Calibri"/>
              </a:rPr>
              <a:t>Prihlásenie, prezeranie konta a zmena hesla používateľom</a:t>
            </a:r>
            <a:br>
              <a:rPr lang="sk-SK" sz="1800" b="1" i="0" u="none" strike="noStrike" cap="none">
                <a:solidFill>
                  <a:schemeClr val="dk1"/>
                </a:solidFill>
                <a:latin typeface="Calibri"/>
                <a:ea typeface="Calibri"/>
                <a:cs typeface="Calibri"/>
                <a:sym typeface="Calibri"/>
              </a:rPr>
            </a:br>
            <a:endParaRPr sz="1800" b="1" i="0" u="none" strike="noStrike" cap="none">
              <a:solidFill>
                <a:schemeClr val="dk1"/>
              </a:solidFill>
              <a:latin typeface="Calibri"/>
              <a:ea typeface="Calibri"/>
              <a:cs typeface="Calibri"/>
              <a:sym typeface="Calibri"/>
            </a:endParaRPr>
          </a:p>
        </p:txBody>
      </p:sp>
      <p:sp>
        <p:nvSpPr>
          <p:cNvPr id="111" name="Google Shape;111;p16"/>
          <p:cNvSpPr txBox="1">
            <a:spLocks noGrp="1"/>
          </p:cNvSpPr>
          <p:nvPr>
            <p:ph type="body" idx="2"/>
          </p:nvPr>
        </p:nvSpPr>
        <p:spPr>
          <a:xfrm>
            <a:off x="457200" y="1435100"/>
            <a:ext cx="8056800" cy="199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r>
              <a:rPr lang="sk-SK" sz="1400" b="1" i="0" u="none" strike="noStrike" cap="none" dirty="0">
                <a:solidFill>
                  <a:schemeClr val="dk1"/>
                </a:solidFill>
                <a:latin typeface="Calibri"/>
                <a:ea typeface="Calibri"/>
                <a:cs typeface="Calibri"/>
                <a:sym typeface="Calibri"/>
              </a:rPr>
              <a:t>Prihlasovacie meno a heslo  je študentovi APZ pridelené automaticky pri zápise do 1. ročníka. </a:t>
            </a:r>
            <a:endParaRPr lang="sk-SK" sz="1400" b="1"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Arial"/>
              <a:buNone/>
            </a:pPr>
            <a:r>
              <a:rPr lang="sk-SK" sz="1400" b="1" i="0" u="none" strike="noStrike" cap="none" dirty="0" smtClean="0">
                <a:solidFill>
                  <a:schemeClr val="dk1"/>
                </a:solidFill>
                <a:latin typeface="Calibri"/>
                <a:ea typeface="Calibri"/>
                <a:cs typeface="Calibri"/>
                <a:sym typeface="Calibri"/>
              </a:rPr>
              <a:t>Ostatným </a:t>
            </a:r>
            <a:r>
              <a:rPr lang="sk-SK" sz="1400" b="1" i="0" u="none" strike="noStrike" cap="none" dirty="0">
                <a:solidFill>
                  <a:schemeClr val="dk1"/>
                </a:solidFill>
                <a:latin typeface="Calibri"/>
                <a:ea typeface="Calibri"/>
                <a:cs typeface="Calibri"/>
                <a:sym typeface="Calibri"/>
              </a:rPr>
              <a:t>používateľom pri zápise do knižnice.</a:t>
            </a:r>
            <a:endParaRPr dirty="0"/>
          </a:p>
          <a:p>
            <a:pPr marL="0" marR="0" lvl="0" indent="0" algn="l" rtl="0">
              <a:spcBef>
                <a:spcPts val="280"/>
              </a:spcBef>
              <a:spcAft>
                <a:spcPts val="0"/>
              </a:spcAft>
              <a:buClr>
                <a:schemeClr val="dk1"/>
              </a:buClr>
              <a:buSzPts val="1400"/>
              <a:buFont typeface="Arial"/>
              <a:buNone/>
            </a:pPr>
            <a:r>
              <a:rPr lang="sk-SK" sz="1400" b="0" i="0" u="none" strike="noStrike" cap="none" dirty="0">
                <a:solidFill>
                  <a:schemeClr val="dk1"/>
                </a:solidFill>
                <a:latin typeface="Calibri"/>
                <a:ea typeface="Calibri"/>
                <a:cs typeface="Calibri"/>
                <a:sym typeface="Calibri"/>
              </a:rPr>
              <a:t>Po zadaní mena a hesla treba počkať, kým nás systém prihlási...</a:t>
            </a:r>
            <a:endParaRPr sz="1400" b="1" i="0" u="none" strike="noStrike" cap="none" dirty="0">
              <a:solidFill>
                <a:schemeClr val="dk1"/>
              </a:solidFill>
              <a:latin typeface="Calibri"/>
              <a:ea typeface="Calibri"/>
              <a:cs typeface="Calibri"/>
              <a:sym typeface="Calibri"/>
            </a:endParaRPr>
          </a:p>
          <a:p>
            <a:pPr marL="0" marR="0" lvl="0" indent="0" algn="l" rtl="0">
              <a:spcBef>
                <a:spcPts val="280"/>
              </a:spcBef>
              <a:spcAft>
                <a:spcPts val="0"/>
              </a:spcAft>
              <a:buClr>
                <a:schemeClr val="dk1"/>
              </a:buClr>
              <a:buSzPts val="1400"/>
              <a:buFont typeface="Arial"/>
              <a:buNone/>
            </a:pPr>
            <a:r>
              <a:rPr lang="sk-SK" sz="1400" b="0" i="0" u="none" strike="noStrike" cap="none" dirty="0">
                <a:solidFill>
                  <a:schemeClr val="dk1"/>
                </a:solidFill>
                <a:latin typeface="Calibri"/>
                <a:ea typeface="Calibri"/>
                <a:cs typeface="Calibri"/>
                <a:sym typeface="Calibri"/>
              </a:rPr>
              <a:t>Problémy pri prihlasovaní treba riešiť s pracovníčkami knižnice.</a:t>
            </a:r>
            <a:endParaRPr dirty="0"/>
          </a:p>
          <a:p>
            <a:pPr marL="0" marR="0" lvl="0" indent="0" algn="l" rtl="0">
              <a:spcBef>
                <a:spcPts val="280"/>
              </a:spcBef>
              <a:spcAft>
                <a:spcPts val="0"/>
              </a:spcAft>
              <a:buClr>
                <a:schemeClr val="dk1"/>
              </a:buClr>
              <a:buSzPts val="1400"/>
              <a:buFont typeface="Arial"/>
              <a:buNone/>
            </a:pPr>
            <a:r>
              <a:rPr lang="sk-SK" sz="1400" b="0" i="0" u="none" strike="noStrike" cap="none" dirty="0">
                <a:solidFill>
                  <a:schemeClr val="dk1"/>
                </a:solidFill>
                <a:latin typeface="Calibri"/>
                <a:ea typeface="Calibri"/>
                <a:cs typeface="Calibri"/>
                <a:sym typeface="Calibri"/>
              </a:rPr>
              <a:t>Po úspešnom prihlásení cez web sa zobrazí obrazovka </a:t>
            </a:r>
            <a:r>
              <a:rPr lang="sk-SK" sz="1400" b="0" i="0" u="none" strike="noStrike" cap="none" dirty="0" smtClean="0">
                <a:solidFill>
                  <a:schemeClr val="dk1"/>
                </a:solidFill>
                <a:latin typeface="Calibri"/>
                <a:ea typeface="Calibri"/>
                <a:cs typeface="Calibri"/>
                <a:sym typeface="Calibri"/>
              </a:rPr>
              <a:t>katalógu s </a:t>
            </a:r>
            <a:r>
              <a:rPr lang="sk-SK" sz="1400" b="0" i="0" u="none" strike="noStrike" cap="none" dirty="0">
                <a:solidFill>
                  <a:schemeClr val="dk1"/>
                </a:solidFill>
                <a:latin typeface="Calibri"/>
                <a:ea typeface="Calibri"/>
                <a:cs typeface="Calibri"/>
                <a:sym typeface="Calibri"/>
              </a:rPr>
              <a:t>vyhľadávaním a možnosťou prezerania konta.</a:t>
            </a:r>
            <a:endParaRPr dirty="0"/>
          </a:p>
        </p:txBody>
      </p:sp>
      <p:pic>
        <p:nvPicPr>
          <p:cNvPr id="112" name="Google Shape;112;p16"/>
          <p:cNvPicPr preferRelativeResize="0">
            <a:picLocks noGrp="1"/>
          </p:cNvPicPr>
          <p:nvPr>
            <p:ph type="body" idx="1"/>
          </p:nvPr>
        </p:nvPicPr>
        <p:blipFill rotWithShape="1">
          <a:blip r:embed="rId3">
            <a:alphaModFix/>
          </a:blip>
          <a:srcRect/>
          <a:stretch/>
        </p:blipFill>
        <p:spPr>
          <a:xfrm>
            <a:off x="378600" y="3429044"/>
            <a:ext cx="8214000" cy="2892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1828800" y="270250"/>
            <a:ext cx="5486400" cy="901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sk-SK" sz="1400" b="1" i="0" u="none" strike="noStrike" cap="none" dirty="0">
                <a:solidFill>
                  <a:schemeClr val="dk1"/>
                </a:solidFill>
                <a:latin typeface="Calibri"/>
                <a:ea typeface="Calibri"/>
                <a:cs typeface="Calibri"/>
                <a:sym typeface="Calibri"/>
              </a:rPr>
              <a:t>Používateľ môže zmeniť svoje heslo zadaním starého hesla </a:t>
            </a:r>
            <a:r>
              <a:rPr lang="sk-SK" sz="1400" b="1" i="0" u="none" strike="noStrike" cap="none" dirty="0" smtClean="0">
                <a:solidFill>
                  <a:schemeClr val="dk1"/>
                </a:solidFill>
                <a:latin typeface="Calibri"/>
                <a:ea typeface="Calibri"/>
                <a:cs typeface="Calibri"/>
                <a:sym typeface="Calibri"/>
              </a:rPr>
              <a:t/>
            </a:r>
            <a:br>
              <a:rPr lang="sk-SK" sz="1400" b="1" i="0" u="none" strike="noStrike" cap="none" dirty="0" smtClean="0">
                <a:solidFill>
                  <a:schemeClr val="dk1"/>
                </a:solidFill>
                <a:latin typeface="Calibri"/>
                <a:ea typeface="Calibri"/>
                <a:cs typeface="Calibri"/>
                <a:sym typeface="Calibri"/>
              </a:rPr>
            </a:br>
            <a:r>
              <a:rPr lang="sk-SK" sz="1400" b="1" i="0" u="none" strike="noStrike" cap="none" dirty="0" smtClean="0">
                <a:solidFill>
                  <a:schemeClr val="dk1"/>
                </a:solidFill>
                <a:latin typeface="Calibri"/>
                <a:ea typeface="Calibri"/>
                <a:cs typeface="Calibri"/>
                <a:sym typeface="Calibri"/>
              </a:rPr>
              <a:t>a </a:t>
            </a:r>
            <a:r>
              <a:rPr lang="sk-SK" sz="1400" b="1" i="0" u="none" strike="noStrike" cap="none" dirty="0">
                <a:solidFill>
                  <a:schemeClr val="dk1"/>
                </a:solidFill>
                <a:latin typeface="Calibri"/>
                <a:ea typeface="Calibri"/>
                <a:cs typeface="Calibri"/>
                <a:sym typeface="Calibri"/>
              </a:rPr>
              <a:t>opakovaným zadaním nového hesla</a:t>
            </a:r>
            <a:r>
              <a:rPr lang="sk-SK" sz="1400" b="1" i="0" u="none" strike="noStrike" cap="none" dirty="0" smtClean="0">
                <a:solidFill>
                  <a:schemeClr val="dk1"/>
                </a:solidFill>
                <a:latin typeface="Calibri"/>
                <a:ea typeface="Calibri"/>
                <a:cs typeface="Calibri"/>
                <a:sym typeface="Calibri"/>
              </a:rPr>
              <a:t>.</a:t>
            </a:r>
            <a:br>
              <a:rPr lang="sk-SK" sz="1400" b="1" i="0" u="none" strike="noStrike" cap="none" dirty="0" smtClean="0">
                <a:solidFill>
                  <a:schemeClr val="dk1"/>
                </a:solidFill>
                <a:latin typeface="Calibri"/>
                <a:ea typeface="Calibri"/>
                <a:cs typeface="Calibri"/>
                <a:sym typeface="Calibri"/>
              </a:rPr>
            </a:br>
            <a:r>
              <a:rPr lang="sk-SK" sz="1400" b="1" i="0" u="none" strike="noStrike" cap="none" dirty="0" smtClean="0">
                <a:solidFill>
                  <a:schemeClr val="dk1"/>
                </a:solidFill>
                <a:latin typeface="Calibri"/>
                <a:ea typeface="Calibri"/>
                <a:cs typeface="Calibri"/>
                <a:sym typeface="Calibri"/>
              </a:rPr>
              <a:t>Po </a:t>
            </a:r>
            <a:r>
              <a:rPr lang="sk-SK" sz="1400" b="1" i="0" u="none" strike="noStrike" cap="none" dirty="0">
                <a:solidFill>
                  <a:schemeClr val="dk1"/>
                </a:solidFill>
                <a:latin typeface="Calibri"/>
                <a:ea typeface="Calibri"/>
                <a:cs typeface="Calibri"/>
                <a:sym typeface="Calibri"/>
              </a:rPr>
              <a:t>úspešnej zmene sa zobrazí potvrdzujúca správa</a:t>
            </a:r>
            <a:r>
              <a:rPr lang="sk-SK" sz="1400" dirty="0"/>
              <a:t>.</a:t>
            </a:r>
            <a:endParaRPr sz="1400" b="0" i="0" u="none" strike="noStrike" cap="none" dirty="0">
              <a:solidFill>
                <a:schemeClr val="dk1"/>
              </a:solidFill>
            </a:endParaRPr>
          </a:p>
        </p:txBody>
      </p:sp>
      <p:sp>
        <p:nvSpPr>
          <p:cNvPr id="118" name="Google Shape;118;p17"/>
          <p:cNvSpPr txBox="1">
            <a:spLocks noGrp="1"/>
          </p:cNvSpPr>
          <p:nvPr>
            <p:ph type="body" idx="1"/>
          </p:nvPr>
        </p:nvSpPr>
        <p:spPr>
          <a:xfrm>
            <a:off x="1828800" y="4804963"/>
            <a:ext cx="5486400" cy="804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r>
              <a:rPr lang="sk-SK" b="0" i="0" u="none" strike="noStrike" cap="none">
                <a:solidFill>
                  <a:schemeClr val="dk1"/>
                </a:solidFill>
                <a:latin typeface="Calibri"/>
                <a:ea typeface="Calibri"/>
                <a:cs typeface="Calibri"/>
                <a:sym typeface="Calibri"/>
              </a:rPr>
              <a:t>Po ukončení prezerania konta a katalógu je potrebné sa odhlásiť.</a:t>
            </a:r>
            <a:endParaRPr b="0" i="0" u="none" strike="noStrike" cap="none">
              <a:solidFill>
                <a:schemeClr val="dk1"/>
              </a:solidFill>
              <a:latin typeface="Calibri"/>
              <a:ea typeface="Calibri"/>
              <a:cs typeface="Calibri"/>
              <a:sym typeface="Calibri"/>
            </a:endParaRPr>
          </a:p>
        </p:txBody>
      </p:sp>
      <p:pic>
        <p:nvPicPr>
          <p:cNvPr id="119" name="Google Shape;119;p17"/>
          <p:cNvPicPr preferRelativeResize="0">
            <a:picLocks noGrp="1"/>
          </p:cNvPicPr>
          <p:nvPr>
            <p:ph type="pic" idx="2"/>
          </p:nvPr>
        </p:nvPicPr>
        <p:blipFill rotWithShape="1">
          <a:blip r:embed="rId3">
            <a:alphaModFix/>
          </a:blip>
          <a:srcRect l="2276"/>
          <a:stretch/>
        </p:blipFill>
        <p:spPr>
          <a:xfrm>
            <a:off x="1891350" y="1482025"/>
            <a:ext cx="5361300" cy="2751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1828800" y="374925"/>
            <a:ext cx="5486400" cy="5781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1170"/>
              <a:buFont typeface="Calibri"/>
              <a:buNone/>
            </a:pPr>
            <a:r>
              <a:rPr lang="sk-SK" sz="1400" b="0" i="0" u="none" strike="noStrike" cap="none" dirty="0">
                <a:solidFill>
                  <a:schemeClr val="dk1"/>
                </a:solidFill>
                <a:latin typeface="Calibri"/>
                <a:ea typeface="Calibri"/>
                <a:cs typeface="Calibri"/>
                <a:sym typeface="Calibri"/>
              </a:rPr>
              <a:t>Po úspešnom prihlásení cez web sa zobrazí obrazovka katalógu </a:t>
            </a:r>
            <a:r>
              <a:rPr lang="sk-SK" sz="1400" b="0" i="0" u="none" strike="noStrike" cap="none" dirty="0" smtClean="0">
                <a:solidFill>
                  <a:schemeClr val="dk1"/>
                </a:solidFill>
                <a:latin typeface="Calibri"/>
                <a:ea typeface="Calibri"/>
                <a:cs typeface="Calibri"/>
                <a:sym typeface="Calibri"/>
              </a:rPr>
              <a:t/>
            </a:r>
            <a:br>
              <a:rPr lang="sk-SK" sz="1400" b="0" i="0" u="none" strike="noStrike" cap="none" dirty="0" smtClean="0">
                <a:solidFill>
                  <a:schemeClr val="dk1"/>
                </a:solidFill>
                <a:latin typeface="Calibri"/>
                <a:ea typeface="Calibri"/>
                <a:cs typeface="Calibri"/>
                <a:sym typeface="Calibri"/>
              </a:rPr>
            </a:br>
            <a:r>
              <a:rPr lang="sk-SK" sz="1400" b="0" i="0" u="none" strike="noStrike" cap="none" dirty="0" smtClean="0">
                <a:solidFill>
                  <a:schemeClr val="dk1"/>
                </a:solidFill>
                <a:latin typeface="Calibri"/>
                <a:ea typeface="Calibri"/>
                <a:cs typeface="Calibri"/>
                <a:sym typeface="Calibri"/>
              </a:rPr>
              <a:t>s </a:t>
            </a:r>
            <a:r>
              <a:rPr lang="sk-SK" sz="1400" b="0" i="0" u="none" strike="noStrike" cap="none" dirty="0">
                <a:solidFill>
                  <a:schemeClr val="dk1"/>
                </a:solidFill>
                <a:latin typeface="Calibri"/>
                <a:ea typeface="Calibri"/>
                <a:cs typeface="Calibri"/>
                <a:sym typeface="Calibri"/>
              </a:rPr>
              <a:t>vyhľadávaním a</a:t>
            </a:r>
            <a:r>
              <a:rPr lang="sk-SK" sz="1400" b="0" dirty="0"/>
              <a:t> </a:t>
            </a:r>
            <a:r>
              <a:rPr lang="sk-SK" sz="1400" b="0" i="0" u="none" strike="noStrike" cap="none" dirty="0">
                <a:solidFill>
                  <a:schemeClr val="dk1"/>
                </a:solidFill>
                <a:latin typeface="Calibri"/>
                <a:ea typeface="Calibri"/>
                <a:cs typeface="Calibri"/>
                <a:sym typeface="Calibri"/>
              </a:rPr>
              <a:t>možnosťou prezerania konta.</a:t>
            </a:r>
            <a:endParaRPr sz="1400" b="1" i="0" u="none" strike="noStrike" cap="none" dirty="0">
              <a:solidFill>
                <a:schemeClr val="dk1"/>
              </a:solidFill>
              <a:latin typeface="Calibri"/>
              <a:ea typeface="Calibri"/>
              <a:cs typeface="Calibri"/>
              <a:sym typeface="Calibri"/>
            </a:endParaRPr>
          </a:p>
        </p:txBody>
      </p:sp>
      <p:sp>
        <p:nvSpPr>
          <p:cNvPr id="125" name="Google Shape;125;p18"/>
          <p:cNvSpPr txBox="1">
            <a:spLocks noGrp="1"/>
          </p:cNvSpPr>
          <p:nvPr>
            <p:ph type="body" idx="1"/>
          </p:nvPr>
        </p:nvSpPr>
        <p:spPr>
          <a:xfrm>
            <a:off x="1828800" y="5586038"/>
            <a:ext cx="5486400" cy="804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r>
              <a:rPr lang="sk-SK" sz="1400" b="0" i="0" u="none" strike="noStrike" cap="none" dirty="0">
                <a:solidFill>
                  <a:schemeClr val="dk1"/>
                </a:solidFill>
                <a:latin typeface="Calibri"/>
                <a:ea typeface="Calibri"/>
                <a:cs typeface="Calibri"/>
                <a:sym typeface="Calibri"/>
              </a:rPr>
              <a:t>Prihlásený používateľ môže prezerať svoje </a:t>
            </a:r>
            <a:r>
              <a:rPr lang="sk-SK" sz="1400" b="0" i="0" u="none" strike="noStrike" cap="none" dirty="0" smtClean="0">
                <a:solidFill>
                  <a:schemeClr val="dk1"/>
                </a:solidFill>
                <a:latin typeface="Calibri"/>
                <a:ea typeface="Calibri"/>
                <a:cs typeface="Calibri"/>
                <a:sym typeface="Calibri"/>
              </a:rPr>
              <a:t>konto: aktuálne </a:t>
            </a:r>
            <a:r>
              <a:rPr lang="sk-SK" sz="1400" b="0" i="0" u="none" strike="noStrike" cap="none" dirty="0">
                <a:solidFill>
                  <a:schemeClr val="dk1"/>
                </a:solidFill>
                <a:latin typeface="Calibri"/>
                <a:ea typeface="Calibri"/>
                <a:cs typeface="Calibri"/>
                <a:sym typeface="Calibri"/>
              </a:rPr>
              <a:t>výpožičky - doba vrátenia 5 dní pred uplynutím sa zvýrazní červenou a načas nevrátené výpožičky sa označia * </a:t>
            </a:r>
            <a:r>
              <a:rPr lang="sk-SK" sz="1400" b="0" i="0" u="none" strike="noStrike" cap="none" dirty="0" smtClean="0">
                <a:solidFill>
                  <a:schemeClr val="dk1"/>
                </a:solidFill>
                <a:latin typeface="Calibri"/>
                <a:ea typeface="Calibri"/>
                <a:cs typeface="Calibri"/>
                <a:sym typeface="Calibri"/>
              </a:rPr>
              <a:t>(obr</a:t>
            </a:r>
            <a:r>
              <a:rPr lang="sk-SK" sz="1400" b="0" i="0" u="none" strike="noStrike" cap="none" dirty="0">
                <a:solidFill>
                  <a:schemeClr val="dk1"/>
                </a:solidFill>
                <a:latin typeface="Calibri"/>
                <a:ea typeface="Calibri"/>
                <a:cs typeface="Calibri"/>
                <a:sym typeface="Calibri"/>
              </a:rPr>
              <a:t>. Na nasledujúcej strane).</a:t>
            </a:r>
            <a:endParaRPr dirty="0"/>
          </a:p>
        </p:txBody>
      </p:sp>
      <p:pic>
        <p:nvPicPr>
          <p:cNvPr id="126" name="Google Shape;126;p18"/>
          <p:cNvPicPr preferRelativeResize="0">
            <a:picLocks noGrp="1"/>
          </p:cNvPicPr>
          <p:nvPr>
            <p:ph type="pic" idx="2"/>
          </p:nvPr>
        </p:nvPicPr>
        <p:blipFill rotWithShape="1">
          <a:blip r:embed="rId3">
            <a:alphaModFix/>
          </a:blip>
          <a:srcRect l="11726" r="11725"/>
          <a:stretch/>
        </p:blipFill>
        <p:spPr>
          <a:xfrm>
            <a:off x="1828800" y="1286988"/>
            <a:ext cx="5486400" cy="411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1828800" y="5159900"/>
            <a:ext cx="5486400" cy="1220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300"/>
              <a:buFont typeface="Calibri"/>
              <a:buNone/>
            </a:pPr>
            <a:r>
              <a:rPr lang="sk-SK" sz="1400" b="0" i="0" u="none" strike="noStrike" cap="none">
                <a:solidFill>
                  <a:schemeClr val="dk1"/>
                </a:solidFill>
                <a:latin typeface="Calibri"/>
                <a:ea typeface="Calibri"/>
                <a:cs typeface="Calibri"/>
                <a:sym typeface="Calibri"/>
              </a:rPr>
              <a:t>Ikona „detaily“ naľavo od signatúry umožňuje skok do katalógu a prezeranie</a:t>
            </a:r>
            <a:r>
              <a:rPr lang="sk-SK" sz="1400" b="0"/>
              <a:t> </a:t>
            </a:r>
            <a:r>
              <a:rPr lang="sk-SK" sz="1400" b="0" i="0" u="none" strike="noStrike" cap="none">
                <a:solidFill>
                  <a:schemeClr val="dk1"/>
                </a:solidFill>
                <a:latin typeface="Calibri"/>
                <a:ea typeface="Calibri"/>
                <a:cs typeface="Calibri"/>
                <a:sym typeface="Calibri"/>
              </a:rPr>
              <a:t>kompletného bibliografického záznamu dokumentu. </a:t>
            </a:r>
            <a:br>
              <a:rPr lang="sk-SK" sz="1400" b="0" i="0" u="none" strike="noStrike" cap="none">
                <a:solidFill>
                  <a:schemeClr val="dk1"/>
                </a:solidFill>
                <a:latin typeface="Calibri"/>
                <a:ea typeface="Calibri"/>
                <a:cs typeface="Calibri"/>
                <a:sym typeface="Calibri"/>
              </a:rPr>
            </a:br>
            <a:r>
              <a:rPr lang="sk-SK" sz="1400" b="0" i="0" u="none" strike="noStrike" cap="none">
                <a:solidFill>
                  <a:schemeClr val="dk1"/>
                </a:solidFill>
                <a:latin typeface="Calibri"/>
                <a:ea typeface="Calibri"/>
                <a:cs typeface="Calibri"/>
                <a:sym typeface="Calibri"/>
              </a:rPr>
              <a:t>Podobne zobrazovanie histórie výpožičiek zobrazí všetky vrátené dokumenty používateľa.</a:t>
            </a:r>
            <a:endParaRPr sz="1400" b="1" i="0" u="none" strike="noStrike" cap="none">
              <a:solidFill>
                <a:schemeClr val="dk1"/>
              </a:solidFill>
              <a:latin typeface="Calibri"/>
              <a:ea typeface="Calibri"/>
              <a:cs typeface="Calibri"/>
              <a:sym typeface="Calibri"/>
            </a:endParaRPr>
          </a:p>
        </p:txBody>
      </p:sp>
      <p:sp>
        <p:nvSpPr>
          <p:cNvPr id="132" name="Google Shape;132;p1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endParaRPr/>
          </a:p>
        </p:txBody>
      </p:sp>
      <p:pic>
        <p:nvPicPr>
          <p:cNvPr id="133" name="Google Shape;133;p19"/>
          <p:cNvPicPr preferRelativeResize="0"/>
          <p:nvPr/>
        </p:nvPicPr>
        <p:blipFill rotWithShape="1">
          <a:blip r:embed="rId3">
            <a:alphaModFix/>
          </a:blip>
          <a:srcRect/>
          <a:stretch/>
        </p:blipFill>
        <p:spPr>
          <a:xfrm>
            <a:off x="384810" y="612772"/>
            <a:ext cx="8374380" cy="4343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722325" y="4522225"/>
            <a:ext cx="7772400" cy="183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989"/>
              <a:buFont typeface="Calibri"/>
              <a:buNone/>
            </a:pPr>
            <a:r>
              <a:rPr lang="sk-SK" sz="1400" b="0"/>
              <a:t>Na spodnom okraji obrazovky s výsledkami rešerše sa zobrazujú riadiace ikony, ktoré umožnia</a:t>
            </a:r>
            <a:r>
              <a:rPr lang="sk-SK" sz="1400" b="0" i="0" u="none" strike="noStrike" cap="none">
                <a:solidFill>
                  <a:schemeClr val="dk1"/>
                </a:solidFill>
                <a:latin typeface="Calibri"/>
                <a:ea typeface="Calibri"/>
                <a:cs typeface="Calibri"/>
                <a:sym typeface="Calibri"/>
              </a:rPr>
              <a:t/>
            </a:r>
            <a:br>
              <a:rPr lang="sk-SK" sz="1400" b="0" i="0" u="none" strike="noStrike" cap="none">
                <a:solidFill>
                  <a:schemeClr val="dk1"/>
                </a:solidFill>
                <a:latin typeface="Calibri"/>
                <a:ea typeface="Calibri"/>
                <a:cs typeface="Calibri"/>
                <a:sym typeface="Calibri"/>
              </a:rPr>
            </a:br>
            <a:r>
              <a:rPr lang="sk-SK" sz="1400" b="0"/>
              <a:t>„skok“ na ďalšie obrazovky:</a:t>
            </a:r>
            <a:r>
              <a:rPr lang="sk-SK" sz="1400" b="0" i="0" u="none" strike="noStrike" cap="none">
                <a:solidFill>
                  <a:schemeClr val="dk1"/>
                </a:solidFill>
                <a:latin typeface="Calibri"/>
                <a:ea typeface="Calibri"/>
                <a:cs typeface="Calibri"/>
                <a:sym typeface="Calibri"/>
              </a:rPr>
              <a:t/>
            </a:r>
            <a:br>
              <a:rPr lang="sk-SK" sz="1400" b="0" i="0" u="none" strike="noStrike" cap="none">
                <a:solidFill>
                  <a:schemeClr val="dk1"/>
                </a:solidFill>
                <a:latin typeface="Calibri"/>
                <a:ea typeface="Calibri"/>
                <a:cs typeface="Calibri"/>
                <a:sym typeface="Calibri"/>
              </a:rPr>
            </a:br>
            <a:r>
              <a:rPr lang="sk-SK" sz="1400" b="0"/>
              <a:t>„ďalekohľad“ </a:t>
            </a:r>
            <a:r>
              <a:rPr lang="sk-SK" sz="1400" b="0" i="0" u="none" strike="noStrike" cap="none">
                <a:solidFill>
                  <a:schemeClr val="dk1"/>
                </a:solidFill>
                <a:latin typeface="Calibri"/>
                <a:ea typeface="Calibri"/>
                <a:cs typeface="Calibri"/>
                <a:sym typeface="Calibri"/>
              </a:rPr>
              <a:t>-</a:t>
            </a:r>
            <a:r>
              <a:rPr lang="sk-SK" sz="1400" b="0"/>
              <a:t> kombinované vyhľadávanie</a:t>
            </a:r>
            <a:r>
              <a:rPr lang="sk-SK" sz="1400" b="0" i="0" u="none" strike="noStrike" cap="none">
                <a:solidFill>
                  <a:schemeClr val="dk1"/>
                </a:solidFill>
                <a:latin typeface="Calibri"/>
                <a:ea typeface="Calibri"/>
                <a:cs typeface="Calibri"/>
                <a:sym typeface="Calibri"/>
              </a:rPr>
              <a:t/>
            </a:r>
            <a:br>
              <a:rPr lang="sk-SK" sz="1400" b="0" i="0" u="none" strike="noStrike" cap="none">
                <a:solidFill>
                  <a:schemeClr val="dk1"/>
                </a:solidFill>
                <a:latin typeface="Calibri"/>
                <a:ea typeface="Calibri"/>
                <a:cs typeface="Calibri"/>
                <a:sym typeface="Calibri"/>
              </a:rPr>
            </a:br>
            <a:r>
              <a:rPr lang="sk-SK" sz="1400" b="0"/>
              <a:t>„kartotéka“ </a:t>
            </a:r>
            <a:r>
              <a:rPr lang="sk-SK" sz="1400" b="0" i="0" u="none" strike="noStrike" cap="none">
                <a:solidFill>
                  <a:schemeClr val="dk1"/>
                </a:solidFill>
                <a:latin typeface="Calibri"/>
                <a:ea typeface="Calibri"/>
                <a:cs typeface="Calibri"/>
                <a:sym typeface="Calibri"/>
              </a:rPr>
              <a:t>-</a:t>
            </a:r>
            <a:r>
              <a:rPr lang="sk-SK" sz="1400" b="0"/>
              <a:t> skok na abecedné prezeranie, registre</a:t>
            </a:r>
            <a:r>
              <a:rPr lang="sk-SK" sz="1400" b="0" i="0" u="none" strike="noStrike" cap="none">
                <a:solidFill>
                  <a:schemeClr val="dk1"/>
                </a:solidFill>
                <a:latin typeface="Calibri"/>
                <a:ea typeface="Calibri"/>
                <a:cs typeface="Calibri"/>
                <a:sym typeface="Calibri"/>
              </a:rPr>
              <a:t/>
            </a:r>
            <a:br>
              <a:rPr lang="sk-SK" sz="1400" b="0" i="0" u="none" strike="noStrike" cap="none">
                <a:solidFill>
                  <a:schemeClr val="dk1"/>
                </a:solidFill>
                <a:latin typeface="Calibri"/>
                <a:ea typeface="Calibri"/>
                <a:cs typeface="Calibri"/>
                <a:sym typeface="Calibri"/>
              </a:rPr>
            </a:br>
            <a:r>
              <a:rPr lang="sk-SK" sz="1400" b="0"/>
              <a:t>„menu“ </a:t>
            </a:r>
            <a:r>
              <a:rPr lang="sk-SK" sz="1400" b="0" i="0" u="none" strike="noStrike" cap="none">
                <a:solidFill>
                  <a:schemeClr val="dk1"/>
                </a:solidFill>
                <a:latin typeface="Calibri"/>
                <a:ea typeface="Calibri"/>
                <a:cs typeface="Calibri"/>
                <a:sym typeface="Calibri"/>
              </a:rPr>
              <a:t>-</a:t>
            </a:r>
            <a:r>
              <a:rPr lang="sk-SK" sz="1400" b="0"/>
              <a:t> návrat na hlavné menu (líši sa od toho či sme prihlásení alebo nie)</a:t>
            </a:r>
            <a:r>
              <a:rPr lang="sk-SK" sz="1400" b="0" i="0" u="none" strike="noStrike" cap="none">
                <a:solidFill>
                  <a:schemeClr val="dk1"/>
                </a:solidFill>
                <a:latin typeface="Calibri"/>
                <a:ea typeface="Calibri"/>
                <a:cs typeface="Calibri"/>
                <a:sym typeface="Calibri"/>
              </a:rPr>
              <a:t/>
            </a:r>
            <a:br>
              <a:rPr lang="sk-SK" sz="1400" b="0" i="0" u="none" strike="noStrike" cap="none">
                <a:solidFill>
                  <a:schemeClr val="dk1"/>
                </a:solidFill>
                <a:latin typeface="Calibri"/>
                <a:ea typeface="Calibri"/>
                <a:cs typeface="Calibri"/>
                <a:sym typeface="Calibri"/>
              </a:rPr>
            </a:br>
            <a:r>
              <a:rPr lang="sk-SK" sz="1400" b="0"/>
              <a:t>„oko“ </a:t>
            </a:r>
            <a:r>
              <a:rPr lang="sk-SK" sz="1400" b="0" i="0" u="none" strike="noStrike" cap="none">
                <a:solidFill>
                  <a:schemeClr val="dk1"/>
                </a:solidFill>
                <a:latin typeface="Calibri"/>
                <a:ea typeface="Calibri"/>
                <a:cs typeface="Calibri"/>
                <a:sym typeface="Calibri"/>
              </a:rPr>
              <a:t>-</a:t>
            </a:r>
            <a:r>
              <a:rPr lang="sk-SK" sz="1400" b="0"/>
              <a:t> užívateľské konto, zobrazuje sa len prihlásenému používateľovi</a:t>
            </a:r>
            <a:r>
              <a:rPr lang="sk-SK" sz="1400" b="0" i="0" u="none" strike="noStrike" cap="none">
                <a:solidFill>
                  <a:schemeClr val="dk1"/>
                </a:solidFill>
                <a:latin typeface="Calibri"/>
                <a:ea typeface="Calibri"/>
                <a:cs typeface="Calibri"/>
                <a:sym typeface="Calibri"/>
              </a:rPr>
              <a:t/>
            </a:r>
            <a:br>
              <a:rPr lang="sk-SK" sz="1400" b="0" i="0" u="none" strike="noStrike" cap="none">
                <a:solidFill>
                  <a:schemeClr val="dk1"/>
                </a:solidFill>
                <a:latin typeface="Calibri"/>
                <a:ea typeface="Calibri"/>
                <a:cs typeface="Calibri"/>
                <a:sym typeface="Calibri"/>
              </a:rPr>
            </a:br>
            <a:r>
              <a:rPr lang="sk-SK" sz="1400" b="0"/>
              <a:t>„tlačiareň“ </a:t>
            </a:r>
            <a:r>
              <a:rPr lang="sk-SK" sz="1400" b="0" i="0" u="none" strike="noStrike" cap="none">
                <a:solidFill>
                  <a:schemeClr val="dk1"/>
                </a:solidFill>
                <a:latin typeface="Calibri"/>
                <a:ea typeface="Calibri"/>
                <a:cs typeface="Calibri"/>
                <a:sym typeface="Calibri"/>
              </a:rPr>
              <a:t>-</a:t>
            </a:r>
            <a:r>
              <a:rPr lang="sk-SK" sz="1400" b="0"/>
              <a:t> tlač aktuálnej stránky</a:t>
            </a:r>
            <a:endParaRPr sz="1400"/>
          </a:p>
        </p:txBody>
      </p:sp>
      <p:sp>
        <p:nvSpPr>
          <p:cNvPr id="139" name="Google Shape;139;p20"/>
          <p:cNvSpPr txBox="1">
            <a:spLocks noGrp="1"/>
          </p:cNvSpPr>
          <p:nvPr>
            <p:ph type="body" idx="1"/>
          </p:nvPr>
        </p:nvSpPr>
        <p:spPr>
          <a:xfrm>
            <a:off x="722325" y="236974"/>
            <a:ext cx="7772400" cy="1836000"/>
          </a:xfrm>
          <a:prstGeom prst="rect">
            <a:avLst/>
          </a:prstGeom>
          <a:noFill/>
          <a:ln>
            <a:noFill/>
          </a:ln>
        </p:spPr>
        <p:txBody>
          <a:bodyPr spcFirstLastPara="1" wrap="square" lIns="91425" tIns="45700" rIns="91425" bIns="45700" anchor="t" anchorCtr="0">
            <a:noAutofit/>
          </a:bodyPr>
          <a:lstStyle/>
          <a:p>
            <a:pPr marL="0" marR="0" lvl="0" indent="0" algn="ctr" rtl="0">
              <a:spcBef>
                <a:spcPts val="240"/>
              </a:spcBef>
              <a:spcAft>
                <a:spcPts val="0"/>
              </a:spcAft>
              <a:buClr>
                <a:srgbClr val="888888"/>
              </a:buClr>
              <a:buSzPts val="1200"/>
              <a:buFont typeface="Arial"/>
              <a:buNone/>
            </a:pPr>
            <a:r>
              <a:rPr lang="sk-SK" sz="1400" b="1" i="0" u="none" strike="noStrike" cap="none" dirty="0">
                <a:solidFill>
                  <a:srgbClr val="000000"/>
                </a:solidFill>
                <a:latin typeface="Calibri"/>
                <a:ea typeface="Calibri"/>
                <a:cs typeface="Calibri"/>
                <a:sym typeface="Calibri"/>
              </a:rPr>
              <a:t>Rýchle hľadanie</a:t>
            </a:r>
            <a:endParaRPr sz="1400" b="1" dirty="0">
              <a:solidFill>
                <a:srgbClr val="000000"/>
              </a:solidFill>
            </a:endParaRPr>
          </a:p>
          <a:p>
            <a:pPr marL="0" marR="0" lvl="0" indent="0" algn="l" rtl="0">
              <a:spcBef>
                <a:spcPts val="240"/>
              </a:spcBef>
              <a:spcAft>
                <a:spcPts val="0"/>
              </a:spcAft>
              <a:buClr>
                <a:srgbClr val="888888"/>
              </a:buClr>
              <a:buSzPts val="1200"/>
              <a:buFont typeface="Arial"/>
              <a:buNone/>
            </a:pPr>
            <a:r>
              <a:rPr lang="sk-SK" sz="1400" b="0" i="0" u="none" strike="noStrike" cap="none" dirty="0">
                <a:solidFill>
                  <a:srgbClr val="000000"/>
                </a:solidFill>
                <a:latin typeface="Calibri"/>
                <a:ea typeface="Calibri"/>
                <a:cs typeface="Calibri"/>
                <a:sym typeface="Calibri"/>
              </a:rPr>
              <a:t>Na úvodnej stránke, ešte pred prihlásením, </a:t>
            </a:r>
            <a:r>
              <a:rPr lang="sk-SK" sz="1400" dirty="0">
                <a:solidFill>
                  <a:srgbClr val="000000"/>
                </a:solidFill>
              </a:rPr>
              <a:t>v</a:t>
            </a:r>
            <a:r>
              <a:rPr lang="sk-SK" sz="1400" b="0" i="0" u="none" strike="noStrike" cap="none" dirty="0">
                <a:solidFill>
                  <a:srgbClr val="000000"/>
                </a:solidFill>
                <a:latin typeface="Calibri"/>
                <a:ea typeface="Calibri"/>
                <a:cs typeface="Calibri"/>
                <a:sym typeface="Calibri"/>
              </a:rPr>
              <a:t>pravo hore sa nachádza políčko pre rýchle vyhľadávanie, </a:t>
            </a:r>
            <a:r>
              <a:rPr lang="sk-SK" sz="1400" b="0" i="0" u="none" strike="noStrike" cap="none" dirty="0" smtClean="0">
                <a:solidFill>
                  <a:srgbClr val="000000"/>
                </a:solidFill>
                <a:latin typeface="Calibri"/>
                <a:ea typeface="Calibri"/>
                <a:cs typeface="Calibri"/>
                <a:sym typeface="Calibri"/>
              </a:rPr>
              <a:t>kde stačí </a:t>
            </a:r>
            <a:r>
              <a:rPr lang="sk-SK" sz="1400" b="0" i="0" u="none" strike="noStrike" cap="none" dirty="0">
                <a:solidFill>
                  <a:srgbClr val="000000"/>
                </a:solidFill>
                <a:latin typeface="Calibri"/>
                <a:ea typeface="Calibri"/>
                <a:cs typeface="Calibri"/>
                <a:sym typeface="Calibri"/>
              </a:rPr>
              <a:t>zadať hľadané slovo, výraz a po potvrdení sa zobrazia výsledky. Treba zadať celé slovo, alebo </a:t>
            </a:r>
            <a:r>
              <a:rPr lang="sk-SK" sz="1400" b="0" i="0" u="none" strike="noStrike" cap="none" dirty="0" smtClean="0">
                <a:solidFill>
                  <a:srgbClr val="000000"/>
                </a:solidFill>
                <a:latin typeface="Calibri"/>
                <a:ea typeface="Calibri"/>
                <a:cs typeface="Calibri"/>
                <a:sym typeface="Calibri"/>
              </a:rPr>
              <a:t>len koreň </a:t>
            </a:r>
            <a:r>
              <a:rPr lang="sk-SK" sz="1400" b="0" i="0" u="none" strike="noStrike" cap="none" dirty="0">
                <a:solidFill>
                  <a:srgbClr val="000000"/>
                </a:solidFill>
                <a:latin typeface="Calibri"/>
                <a:ea typeface="Calibri"/>
                <a:cs typeface="Calibri"/>
                <a:sym typeface="Calibri"/>
              </a:rPr>
              <a:t>slova a pravostranné krátenie (znak $), napr. </a:t>
            </a:r>
            <a:r>
              <a:rPr lang="sk-SK" sz="1400" b="0" i="0" u="none" strike="noStrike" cap="none" dirty="0" err="1">
                <a:solidFill>
                  <a:srgbClr val="000000"/>
                </a:solidFill>
                <a:latin typeface="Calibri"/>
                <a:ea typeface="Calibri"/>
                <a:cs typeface="Calibri"/>
                <a:sym typeface="Calibri"/>
              </a:rPr>
              <a:t>kriminalist</a:t>
            </a:r>
            <a:r>
              <a:rPr lang="sk-SK" sz="1400" b="0" i="0" u="none" strike="noStrike" cap="none" dirty="0">
                <a:solidFill>
                  <a:srgbClr val="000000"/>
                </a:solidFill>
                <a:latin typeface="Calibri"/>
                <a:ea typeface="Calibri"/>
                <a:cs typeface="Calibri"/>
                <a:sym typeface="Calibri"/>
              </a:rPr>
              <a:t>$. Možno používať diakritiku, alebo bez</a:t>
            </a:r>
            <a:endParaRPr sz="1400" dirty="0">
              <a:solidFill>
                <a:srgbClr val="000000"/>
              </a:solidFill>
            </a:endParaRPr>
          </a:p>
          <a:p>
            <a:pPr marL="0" marR="0" lvl="0" indent="0" algn="l" rtl="0">
              <a:spcBef>
                <a:spcPts val="240"/>
              </a:spcBef>
              <a:spcAft>
                <a:spcPts val="0"/>
              </a:spcAft>
              <a:buClr>
                <a:srgbClr val="888888"/>
              </a:buClr>
              <a:buSzPts val="1200"/>
              <a:buFont typeface="Arial"/>
              <a:buNone/>
            </a:pPr>
            <a:r>
              <a:rPr lang="sk-SK" sz="1400" b="0" i="0" u="none" strike="noStrike" cap="none" dirty="0">
                <a:solidFill>
                  <a:srgbClr val="000000"/>
                </a:solidFill>
                <a:latin typeface="Calibri"/>
                <a:ea typeface="Calibri"/>
                <a:cs typeface="Calibri"/>
                <a:sym typeface="Calibri"/>
              </a:rPr>
              <a:t>diakritiky.</a:t>
            </a:r>
            <a:endParaRPr sz="1400" dirty="0">
              <a:solidFill>
                <a:srgbClr val="000000"/>
              </a:solidFill>
            </a:endParaRPr>
          </a:p>
          <a:p>
            <a:pPr marL="0" marR="0" lvl="0" indent="0" algn="l" rtl="0">
              <a:spcBef>
                <a:spcPts val="240"/>
              </a:spcBef>
              <a:spcAft>
                <a:spcPts val="0"/>
              </a:spcAft>
              <a:buClr>
                <a:srgbClr val="888888"/>
              </a:buClr>
              <a:buSzPts val="1200"/>
              <a:buFont typeface="Arial"/>
              <a:buNone/>
            </a:pPr>
            <a:r>
              <a:rPr lang="sk-SK" sz="1400" b="0" i="0" u="none" strike="noStrike" cap="none" dirty="0">
                <a:solidFill>
                  <a:srgbClr val="000000"/>
                </a:solidFill>
                <a:latin typeface="Calibri"/>
                <a:ea typeface="Calibri"/>
                <a:cs typeface="Calibri"/>
                <a:sym typeface="Calibri"/>
              </a:rPr>
              <a:t>Ďalej sa postupuje ako pri prehľadávaní výsledkov po 10</a:t>
            </a:r>
            <a:r>
              <a:rPr lang="sk-SK" sz="1400" b="0" i="0" u="none" strike="noStrike" cap="none" dirty="0" smtClean="0">
                <a:solidFill>
                  <a:srgbClr val="000000"/>
                </a:solidFill>
                <a:latin typeface="Calibri"/>
                <a:ea typeface="Calibri"/>
                <a:cs typeface="Calibri"/>
                <a:sym typeface="Calibri"/>
              </a:rPr>
              <a:t>. (s. 11 a 12)</a:t>
            </a:r>
            <a:endParaRPr sz="1400" dirty="0">
              <a:solidFill>
                <a:srgbClr val="000000"/>
              </a:solidFill>
            </a:endParaRPr>
          </a:p>
          <a:p>
            <a:pPr marL="0" marR="0" lvl="0" indent="0" algn="l" rtl="0">
              <a:spcBef>
                <a:spcPts val="240"/>
              </a:spcBef>
              <a:spcAft>
                <a:spcPts val="0"/>
              </a:spcAft>
              <a:buClr>
                <a:srgbClr val="888888"/>
              </a:buClr>
              <a:buSzPts val="1200"/>
              <a:buFont typeface="Arial"/>
              <a:buNone/>
            </a:pPr>
            <a:endParaRPr sz="1400" b="0" i="0" u="none" strike="noStrike" cap="none" dirty="0">
              <a:solidFill>
                <a:srgbClr val="888888"/>
              </a:solidFill>
              <a:latin typeface="Calibri"/>
              <a:ea typeface="Calibri"/>
              <a:cs typeface="Calibri"/>
              <a:sym typeface="Calibri"/>
            </a:endParaRPr>
          </a:p>
        </p:txBody>
      </p:sp>
      <p:pic>
        <p:nvPicPr>
          <p:cNvPr id="140" name="Google Shape;140;p20"/>
          <p:cNvPicPr preferRelativeResize="0"/>
          <p:nvPr/>
        </p:nvPicPr>
        <p:blipFill rotWithShape="1">
          <a:blip r:embed="rId3">
            <a:alphaModFix/>
          </a:blip>
          <a:srcRect/>
          <a:stretch/>
        </p:blipFill>
        <p:spPr>
          <a:xfrm>
            <a:off x="307287" y="1992075"/>
            <a:ext cx="8529426" cy="669575"/>
          </a:xfrm>
          <a:prstGeom prst="rect">
            <a:avLst/>
          </a:prstGeom>
          <a:noFill/>
          <a:ln>
            <a:noFill/>
          </a:ln>
        </p:spPr>
      </p:pic>
      <p:pic>
        <p:nvPicPr>
          <p:cNvPr id="141" name="Google Shape;141;p20"/>
          <p:cNvPicPr preferRelativeResize="0"/>
          <p:nvPr/>
        </p:nvPicPr>
        <p:blipFill rotWithShape="1">
          <a:blip r:embed="rId4">
            <a:alphaModFix/>
          </a:blip>
          <a:srcRect/>
          <a:stretch/>
        </p:blipFill>
        <p:spPr>
          <a:xfrm>
            <a:off x="3571875" y="3869856"/>
            <a:ext cx="2000250" cy="504825"/>
          </a:xfrm>
          <a:prstGeom prst="rect">
            <a:avLst/>
          </a:prstGeom>
          <a:noFill/>
          <a:ln>
            <a:noFill/>
          </a:ln>
        </p:spPr>
      </p:pic>
      <p:sp>
        <p:nvSpPr>
          <p:cNvPr id="142" name="Google Shape;142;p20"/>
          <p:cNvSpPr txBox="1"/>
          <p:nvPr/>
        </p:nvSpPr>
        <p:spPr>
          <a:xfrm>
            <a:off x="609250" y="3358700"/>
            <a:ext cx="8061000" cy="36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89"/>
              <a:buFont typeface="Calibri"/>
              <a:buNone/>
            </a:pPr>
            <a:r>
              <a:rPr lang="sk-SK" b="1">
                <a:solidFill>
                  <a:schemeClr val="dk1"/>
                </a:solidFill>
                <a:latin typeface="Calibri"/>
                <a:ea typeface="Calibri"/>
                <a:cs typeface="Calibri"/>
                <a:sym typeface="Calibri"/>
              </a:rPr>
              <a:t>Riadiace ikony</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ctrTitle"/>
          </p:nvPr>
        </p:nvSpPr>
        <p:spPr>
          <a:xfrm>
            <a:off x="683575" y="1052721"/>
            <a:ext cx="7772400" cy="1306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080"/>
              <a:buFont typeface="Calibri"/>
              <a:buNone/>
            </a:pPr>
            <a:r>
              <a:rPr lang="sk-SK" sz="1400" b="1" i="0" u="none" strike="noStrike" cap="none">
                <a:solidFill>
                  <a:schemeClr val="dk1"/>
                </a:solidFill>
                <a:latin typeface="Calibri"/>
                <a:ea typeface="Calibri"/>
                <a:cs typeface="Calibri"/>
                <a:sym typeface="Calibri"/>
              </a:rPr>
              <a:t/>
            </a:r>
            <a:br>
              <a:rPr lang="sk-SK" sz="1400" b="1" i="0" u="none" strike="noStrike" cap="none">
                <a:solidFill>
                  <a:schemeClr val="dk1"/>
                </a:solidFill>
                <a:latin typeface="Calibri"/>
                <a:ea typeface="Calibri"/>
                <a:cs typeface="Calibri"/>
                <a:sym typeface="Calibri"/>
              </a:rPr>
            </a:br>
            <a:r>
              <a:rPr lang="sk-SK" sz="1400" b="0" i="0" u="none" strike="noStrike" cap="none">
                <a:solidFill>
                  <a:schemeClr val="dk1"/>
                </a:solidFill>
                <a:latin typeface="Calibri"/>
                <a:ea typeface="Calibri"/>
                <a:cs typeface="Calibri"/>
                <a:sym typeface="Calibri"/>
              </a:rPr>
              <a:t>Vyhľadávať v katalógu je možné prostredníctvom prezerania abecedných zoznamov (registrov)</a:t>
            </a:r>
            <a:r>
              <a:rPr lang="sk-SK" sz="1400"/>
              <a:t> </a:t>
            </a:r>
            <a:r>
              <a:rPr lang="sk-SK" sz="1400" b="0" i="0" u="none" strike="noStrike" cap="none">
                <a:solidFill>
                  <a:schemeClr val="dk1"/>
                </a:solidFill>
                <a:latin typeface="Calibri"/>
                <a:ea typeface="Calibri"/>
                <a:cs typeface="Calibri"/>
                <a:sym typeface="Calibri"/>
              </a:rPr>
              <a:t>alebo</a:t>
            </a:r>
            <a:r>
              <a:rPr lang="sk-SK" sz="1400"/>
              <a:t> </a:t>
            </a:r>
            <a:r>
              <a:rPr lang="sk-SK" sz="1400" b="0" i="0" u="none" strike="noStrike" cap="none">
                <a:solidFill>
                  <a:schemeClr val="dk1"/>
                </a:solidFill>
                <a:latin typeface="Calibri"/>
                <a:ea typeface="Calibri"/>
                <a:cs typeface="Calibri"/>
                <a:sym typeface="Calibri"/>
              </a:rPr>
              <a:t>kombinovaného vyhľadávania dokumentov podľa viacerých kritérií.</a:t>
            </a:r>
            <a:br>
              <a:rPr lang="sk-SK" sz="1400" b="0" i="0" u="none" strike="noStrike" cap="none">
                <a:solidFill>
                  <a:schemeClr val="dk1"/>
                </a:solidFill>
                <a:latin typeface="Calibri"/>
                <a:ea typeface="Calibri"/>
                <a:cs typeface="Calibri"/>
                <a:sym typeface="Calibri"/>
              </a:rPr>
            </a:br>
            <a:r>
              <a:rPr lang="sk-SK" sz="1400" b="0" i="0" u="none" strike="noStrike" cap="none">
                <a:solidFill>
                  <a:schemeClr val="dk1"/>
                </a:solidFill>
                <a:latin typeface="Calibri"/>
                <a:ea typeface="Calibri"/>
                <a:cs typeface="Calibri"/>
                <a:sym typeface="Calibri"/>
              </a:rPr>
              <a:t>Vyhľadávať v katalógu môže aj neprihlásený používateľ (nezobrazia sa mu však niektoré plné texty, ani údaje jeho používateľského konta).</a:t>
            </a:r>
            <a:endParaRPr sz="1400" b="0" i="0" u="none" strike="noStrike" cap="none">
              <a:solidFill>
                <a:schemeClr val="dk1"/>
              </a:solidFill>
              <a:latin typeface="Calibri"/>
              <a:ea typeface="Calibri"/>
              <a:cs typeface="Calibri"/>
              <a:sym typeface="Calibri"/>
            </a:endParaRPr>
          </a:p>
        </p:txBody>
      </p:sp>
      <p:pic>
        <p:nvPicPr>
          <p:cNvPr id="148" name="Google Shape;148;p21"/>
          <p:cNvPicPr preferRelativeResize="0"/>
          <p:nvPr/>
        </p:nvPicPr>
        <p:blipFill rotWithShape="1">
          <a:blip r:embed="rId3">
            <a:alphaModFix/>
          </a:blip>
          <a:srcRect/>
          <a:stretch/>
        </p:blipFill>
        <p:spPr>
          <a:xfrm>
            <a:off x="1265375" y="2594975"/>
            <a:ext cx="6193700" cy="3533025"/>
          </a:xfrm>
          <a:prstGeom prst="rect">
            <a:avLst/>
          </a:prstGeom>
          <a:noFill/>
          <a:ln>
            <a:noFill/>
          </a:ln>
        </p:spPr>
      </p:pic>
      <p:sp>
        <p:nvSpPr>
          <p:cNvPr id="149" name="Google Shape;149;p21"/>
          <p:cNvSpPr txBox="1"/>
          <p:nvPr/>
        </p:nvSpPr>
        <p:spPr>
          <a:xfrm>
            <a:off x="1120075" y="374925"/>
            <a:ext cx="7335900" cy="8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080"/>
              <a:buFont typeface="Calibri"/>
              <a:buNone/>
            </a:pPr>
            <a:r>
              <a:rPr lang="sk-SK" b="1">
                <a:solidFill>
                  <a:schemeClr val="dk1"/>
                </a:solidFill>
                <a:latin typeface="Calibri"/>
                <a:ea typeface="Calibri"/>
                <a:cs typeface="Calibri"/>
                <a:sym typeface="Calibri"/>
              </a:rPr>
              <a:t>Vyhľadávanie v katalógu</a:t>
            </a:r>
            <a:endParaRPr/>
          </a:p>
        </p:txBody>
      </p:sp>
    </p:spTree>
  </p:cSld>
  <p:clrMapOvr>
    <a:masterClrMapping/>
  </p:clrMapOvr>
</p:sld>
</file>

<file path=ppt/theme/theme1.xml><?xml version="1.0" encoding="utf-8"?>
<a:theme xmlns:a="http://schemas.openxmlformats.org/drawingml/2006/main" name="Motív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788</Words>
  <Application>Microsoft Office PowerPoint</Application>
  <PresentationFormat>Prezentácia na obrazovke (4:3)</PresentationFormat>
  <Paragraphs>65</Paragraphs>
  <Slides>17</Slides>
  <Notes>17</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17</vt:i4>
      </vt:variant>
    </vt:vector>
  </HeadingPairs>
  <TitlesOfParts>
    <vt:vector size="21" baseType="lpstr">
      <vt:lpstr>Arial</vt:lpstr>
      <vt:lpstr>Calibri</vt:lpstr>
      <vt:lpstr>Wingdings</vt:lpstr>
      <vt:lpstr>Motív Office</vt:lpstr>
      <vt:lpstr>3. Vyhľadám študijnú literatúru  v katalógu knižnice</vt:lpstr>
      <vt:lpstr>Vyhľadávanie v katalógu knižnice</vt:lpstr>
      <vt:lpstr>https://www.akademiapz.sk/kniznica-vseobecne-informacie</vt:lpstr>
      <vt:lpstr>Prihlásenie, prezeranie konta a zmena hesla používateľom </vt:lpstr>
      <vt:lpstr>Používateľ môže zmeniť svoje heslo zadaním starého hesla  a opakovaným zadaním nového hesla. Po úspešnej zmene sa zobrazí potvrdzujúca správa.</vt:lpstr>
      <vt:lpstr>Po úspešnom prihlásení cez web sa zobrazí obrazovka katalógu  s vyhľadávaním a možnosťou prezerania konta.</vt:lpstr>
      <vt:lpstr>Ikona „detaily“ naľavo od signatúry umožňuje skok do katalógu a prezeranie kompletného bibliografického záznamu dokumentu.  Podobne zobrazovanie histórie výpožičiek zobrazí všetky vrátené dokumenty používateľa.</vt:lpstr>
      <vt:lpstr>Na spodnom okraji obrazovky s výsledkami rešerše sa zobrazujú riadiace ikony, ktoré umožnia „skok“ na ďalšie obrazovky: „ďalekohľad“ - kombinované vyhľadávanie „kartotéka“ - skok na abecedné prezeranie, registre „menu“ - návrat na hlavné menu (líši sa od toho či sme prihlásení alebo nie) „oko“ - užívateľské konto, zobrazuje sa len prihlásenému používateľovi „tlačiareň“ - tlač aktuálnej stránky</vt:lpstr>
      <vt:lpstr> Vyhľadávať v katalógu je možné prostredníctvom prezerania abecedných zoznamov (registrov) alebo kombinovaného vyhľadávania dokumentov podľa viacerých kritérií. Vyhľadávať v katalógu môže aj neprihlásený používateľ (nezobrazia sa mu však niektoré plné texty, ani údaje jeho používateľského konta).</vt:lpstr>
      <vt:lpstr>1. Abecedné prezeranie Dokumenty je možné prezerať podľa druhov – knihy, učebnice, záverečné práce a články. Pokiaľ nevieme zaradenie dokumentu, nájdeme ho podľa názvu v položke Názvy dokumentov. Abecedné prezeranie slúži na vyhľadávanie v prípade že nevieme presné údaje, mená autorov, resp. chceme mať prehľad čo všetko sa vo fonde knižnice nachádza. Na výber okrem autorov a názvov máme kľúčové slová, klasifikáciu, vydavateľstvá, krajiny, jazyky.</vt:lpstr>
      <vt:lpstr>Po zvolení kategórie (registra) sa zobrazí abecedný zoznam, ktorý sa zobrazuje vždy po 10 záznamov. V rámci abecedného zoznamu sa môžeme pohybovať podľa (obr. - autorský register): – písmen abecedy alebo – začať písať hľadaný termín v rámci položky a katalóg sa začne zobrazovať od zvolenej položky (s diakritikou alebo bez diakritiky) – pozrieť nasledujúcich 10 záznamov (šípka vľavo dole) – spodný okraj obrazovky umožňuje prepnutie sa na kombinované vyhľadávanie, naspäť na abecedné zoznamy, naspäť na hlavné menu, konto čitateľa (ak sme prihlásení), alebo tlač aktuálnej obrazovky</vt:lpstr>
      <vt:lpstr>Pri každom autorovi (alebo inom type termínu v rámci registrov) sa zobrazuje počet výskytov dokumentov. Ak ich je menej ako 10 kliknutím na ikonu „detaily“ sa hneď dajú prezerať detailné záznamy (katalógové lístky).  Ak má autor viac diel, zobrazí sa ikona „zoznam“, ktorá umožňuje prezeranie výsledkov po 10.</vt:lpstr>
      <vt:lpstr>2.Vyhľadávanie dokumentov (kombinované hľadanie)</vt:lpstr>
      <vt:lpstr>Výsledok rešerše</vt:lpstr>
      <vt:lpstr>Prezeranie výsledkov vyhľadávania</vt:lpstr>
      <vt:lpstr>Prezentácia programu PowerPoint</vt:lpstr>
      <vt:lpstr>Možnosti tlače výsledkov vyhľadávania Zobrazia sa možnosti tlače a náhľad. Ideálne je ak je na počítači nainštalovaný PDF creator a výsledok rešerše sa uloží ako .pdf súbor. Môžeme vybrať tlačiareň (Tlačítko Zmeniť), rozsah strán, a ďalšie nastavenia tlače. Ak chceme zavrieť okno klikneme na „Zrušiť“ (Nepoužívajte v tomto prípade tlačítko Späť v prehliadači!)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3.Vyhľadám štúdijnú literatúru v katalógu knižnice</dc:title>
  <dc:creator>Stubnova</dc:creator>
  <cp:lastModifiedBy>Stubnova</cp:lastModifiedBy>
  <cp:revision>4</cp:revision>
  <dcterms:modified xsi:type="dcterms:W3CDTF">2018-11-07T08:10:30Z</dcterms:modified>
</cp:coreProperties>
</file>