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Roboto"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882325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fd552b92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fd552b92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fd552b92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fd552b92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fd552b92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fd552b92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fd552b92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fd552b92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fd552b92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fd552b92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fd552b92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fd552b92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9pPr>
          </a:lstStyle>
          <a:p>
            <a:endParaRPr/>
          </a:p>
        </p:txBody>
      </p:sp>
      <p:sp>
        <p:nvSpPr>
          <p:cNvPr id="13" name="Google Shape;13;p2"/>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1pPr>
            <a:lvl2pPr marR="0" lvl="1"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2pPr>
            <a:lvl3pPr marR="0" lvl="2"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3pPr>
            <a:lvl4pPr marR="0" lvl="3"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4pPr>
            <a:lvl5pPr marR="0" lvl="4"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5pPr>
            <a:lvl6pPr marR="0" lvl="5"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6pPr>
            <a:lvl7pPr marR="0" lvl="6"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7pPr>
            <a:lvl8pPr marR="0" lvl="7"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8pPr>
            <a:lvl9pPr marR="0" lvl="8"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ctr"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19" name="Google Shape;19;p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20" name="Google Shape;20;p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29" name="Google Shape;29;p5"/>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30" name="Google Shape;30;p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35" name="Google Shape;35;p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7"/>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9pPr>
          </a:lstStyle>
          <a:p>
            <a:endParaRPr/>
          </a:p>
        </p:txBody>
      </p:sp>
      <p:sp>
        <p:nvSpPr>
          <p:cNvPr id="40" name="Google Shape;40;p7"/>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1"/>
              </a:buClr>
              <a:buSzPts val="1200"/>
              <a:buFont typeface="Roboto"/>
              <a:buChar char="■"/>
              <a:defRPr sz="1200" b="0" i="0" u="none" strike="noStrike" cap="none">
                <a:solidFill>
                  <a:schemeClr val="lt1"/>
                </a:solidFill>
                <a:latin typeface="Roboto"/>
                <a:ea typeface="Roboto"/>
                <a:cs typeface="Roboto"/>
                <a:sym typeface="Roboto"/>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9pPr>
          </a:lstStyle>
          <a:p>
            <a:endParaRPr/>
          </a:p>
        </p:txBody>
      </p:sp>
      <p:sp>
        <p:nvSpPr>
          <p:cNvPr id="44" name="Google Shape;44;p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1pPr>
            <a:lvl2pPr marR="0" lvl="1"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2pPr>
            <a:lvl3pPr marR="0" lvl="2"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3pPr>
            <a:lvl4pPr marR="0" lvl="3"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4pPr>
            <a:lvl5pPr marR="0" lvl="4"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5pPr>
            <a:lvl6pPr marR="0" lvl="5"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6pPr>
            <a:lvl7pPr marR="0" lvl="6"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7pPr>
            <a:lvl8pPr marR="0" lvl="7"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8pPr>
            <a:lvl9pPr marR="0" lvl="8"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1pPr>
            <a:lvl2pPr marR="0" lvl="1"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2pPr>
            <a:lvl3pPr marR="0" lvl="2"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3pPr>
            <a:lvl4pPr marR="0" lvl="3"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4pPr>
            <a:lvl5pPr marR="0" lvl="4"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5pPr>
            <a:lvl6pPr marR="0" lvl="5"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6pPr>
            <a:lvl7pPr marR="0" lvl="6"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7pPr>
            <a:lvl8pPr marR="0" lvl="7"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8pPr>
            <a:lvl9pPr marR="0" lvl="8"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50" name="Google Shape;50;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0"/>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4800"/>
              <a:buFont typeface="Roboto"/>
              <a:buNone/>
            </a:pPr>
            <a:r>
              <a:rPr lang="sk" sz="4800" b="0" i="0" u="none" strike="noStrike" cap="none">
                <a:solidFill>
                  <a:schemeClr val="lt1"/>
                </a:solidFill>
                <a:latin typeface="Roboto"/>
                <a:ea typeface="Roboto"/>
                <a:cs typeface="Roboto"/>
                <a:sym typeface="Roboto"/>
              </a:rPr>
              <a:t>Ako nájsť článok z časopisu</a:t>
            </a:r>
            <a:endParaRPr sz="4800" b="0" i="0" u="none" strike="noStrike" cap="none">
              <a:solidFill>
                <a:schemeClr val="lt1"/>
              </a:solidFill>
              <a:latin typeface="Roboto"/>
              <a:ea typeface="Roboto"/>
              <a:cs typeface="Roboto"/>
              <a:sym typeface="Roboto"/>
            </a:endParaRPr>
          </a:p>
        </p:txBody>
      </p:sp>
      <p:sp>
        <p:nvSpPr>
          <p:cNvPr id="68" name="Google Shape;68;p13"/>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800"/>
              <a:buFont typeface="Roboto"/>
              <a:buNone/>
            </a:pPr>
            <a:r>
              <a:rPr lang="sk" sz="1800" b="0" i="0" u="none" strike="noStrike" cap="none">
                <a:solidFill>
                  <a:schemeClr val="lt1"/>
                </a:solidFill>
                <a:latin typeface="Roboto"/>
                <a:ea typeface="Roboto"/>
                <a:cs typeface="Roboto"/>
                <a:sym typeface="Roboto"/>
              </a:rPr>
              <a:t>Krátka praktická prezentácia ako vyhľad</a:t>
            </a:r>
            <a:r>
              <a:rPr lang="sk"/>
              <a:t>a</a:t>
            </a:r>
            <a:r>
              <a:rPr lang="sk" sz="1800" b="0" i="0" u="none" strike="noStrike" cap="none">
                <a:solidFill>
                  <a:schemeClr val="lt1"/>
                </a:solidFill>
                <a:latin typeface="Roboto"/>
                <a:ea typeface="Roboto"/>
                <a:cs typeface="Roboto"/>
                <a:sym typeface="Roboto"/>
              </a:rPr>
              <a:t>ť v katalógu články z konkrétneho časopisu a na konkrétnu tému.</a:t>
            </a:r>
            <a:endParaRPr sz="18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chemeClr val="lt1"/>
              </a:buClr>
              <a:buSzPts val="1800"/>
              <a:buFont typeface="Roboto"/>
              <a:buNone/>
            </a:pPr>
            <a:endParaRPr sz="1800" b="0" i="0" u="none" strike="noStrike" cap="none">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60950" y="304575"/>
            <a:ext cx="8222100" cy="7443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sk" sz="1100" b="0" i="0" u="none" strike="noStrike" cap="none">
                <a:solidFill>
                  <a:srgbClr val="FFFFFF"/>
                </a:solidFill>
                <a:latin typeface="Arial"/>
                <a:ea typeface="Arial"/>
                <a:cs typeface="Arial"/>
                <a:sym typeface="Arial"/>
              </a:rPr>
              <a:t>Na stránke Akadémie PZ si kliknete na odkaz </a:t>
            </a:r>
            <a:r>
              <a:rPr lang="sk" sz="1100" b="1" i="0" u="none" strike="noStrike" cap="none">
                <a:solidFill>
                  <a:srgbClr val="FFFFFF"/>
                </a:solidFill>
                <a:latin typeface="Arial"/>
                <a:ea typeface="Arial"/>
                <a:cs typeface="Arial"/>
                <a:sym typeface="Arial"/>
              </a:rPr>
              <a:t>Knižnica</a:t>
            </a:r>
            <a:r>
              <a:rPr lang="sk" sz="1100" b="0" i="0" u="none" strike="noStrike" cap="none">
                <a:solidFill>
                  <a:srgbClr val="FFFFFF"/>
                </a:solidFill>
                <a:latin typeface="Arial"/>
                <a:ea typeface="Arial"/>
                <a:cs typeface="Arial"/>
                <a:sym typeface="Arial"/>
              </a:rPr>
              <a:t> a následne na odkaz </a:t>
            </a:r>
            <a:r>
              <a:rPr lang="sk" sz="1100" b="1" i="0" u="none" strike="noStrike" cap="none">
                <a:solidFill>
                  <a:srgbClr val="FFFFFF"/>
                </a:solidFill>
                <a:latin typeface="Arial"/>
                <a:ea typeface="Arial"/>
                <a:cs typeface="Arial"/>
                <a:sym typeface="Arial"/>
              </a:rPr>
              <a:t>Katalóg knižnice. </a:t>
            </a:r>
            <a:r>
              <a:rPr lang="sk" sz="1100" b="0" i="0" u="none" strike="noStrike" cap="none">
                <a:solidFill>
                  <a:srgbClr val="FFFFFF"/>
                </a:solidFill>
                <a:latin typeface="Arial"/>
                <a:ea typeface="Arial"/>
                <a:cs typeface="Arial"/>
                <a:sym typeface="Arial"/>
              </a:rPr>
              <a:t>Otvorí sa Vám táto stránka. </a:t>
            </a:r>
            <a:endParaRPr sz="11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200"/>
              <a:buFont typeface="Roboto"/>
              <a:buNone/>
            </a:pPr>
            <a:r>
              <a:rPr lang="sk" sz="1100" b="0" i="1" u="none" strike="noStrike" cap="none">
                <a:solidFill>
                  <a:srgbClr val="FFFFFF"/>
                </a:solidFill>
                <a:latin typeface="Arial"/>
                <a:ea typeface="Arial"/>
                <a:cs typeface="Arial"/>
                <a:sym typeface="Arial"/>
              </a:rPr>
              <a:t>Ak sa prihlásite, máte prístup ku všetkým dokumentom v katalógu vrátane E-kníh, ktoré nie sú dostupné pre neprihlásených už</a:t>
            </a:r>
            <a:r>
              <a:rPr lang="sk" sz="1100" i="1">
                <a:solidFill>
                  <a:srgbClr val="FFFFFF"/>
                </a:solidFill>
                <a:latin typeface="Arial"/>
                <a:ea typeface="Arial"/>
                <a:cs typeface="Arial"/>
                <a:sym typeface="Arial"/>
              </a:rPr>
              <a:t>í</a:t>
            </a:r>
            <a:r>
              <a:rPr lang="sk" sz="1100" b="0" i="1" u="none" strike="noStrike" cap="none">
                <a:solidFill>
                  <a:srgbClr val="FFFFFF"/>
                </a:solidFill>
                <a:latin typeface="Arial"/>
                <a:ea typeface="Arial"/>
                <a:cs typeface="Arial"/>
                <a:sym typeface="Arial"/>
              </a:rPr>
              <a:t>vateľov.</a:t>
            </a:r>
            <a:endParaRPr sz="1100" b="0" i="1"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200"/>
              <a:buFont typeface="Roboto"/>
              <a:buNone/>
            </a:pPr>
            <a:r>
              <a:rPr lang="sk" sz="1100">
                <a:solidFill>
                  <a:srgbClr val="FFFFFF"/>
                </a:solidFill>
                <a:latin typeface="Arial"/>
                <a:ea typeface="Arial"/>
                <a:cs typeface="Arial"/>
                <a:sym typeface="Arial"/>
              </a:rPr>
              <a:t>Kliknite na </a:t>
            </a:r>
            <a:r>
              <a:rPr lang="sk" sz="1100" b="1">
                <a:solidFill>
                  <a:srgbClr val="FFFFFF"/>
                </a:solidFill>
                <a:latin typeface="Arial"/>
                <a:ea typeface="Arial"/>
                <a:cs typeface="Arial"/>
                <a:sym typeface="Arial"/>
              </a:rPr>
              <a:t>Vyhľadávanie dokumentov</a:t>
            </a:r>
            <a:r>
              <a:rPr lang="sk" sz="1100">
                <a:solidFill>
                  <a:srgbClr val="FFFFFF"/>
                </a:solidFill>
                <a:latin typeface="Arial"/>
                <a:ea typeface="Arial"/>
                <a:cs typeface="Arial"/>
                <a:sym typeface="Arial"/>
              </a:rPr>
              <a:t> (ďalekohľad).</a:t>
            </a:r>
            <a:endParaRPr sz="1100">
              <a:solidFill>
                <a:srgbClr val="FFFFFF"/>
              </a:solidFill>
              <a:latin typeface="Arial"/>
              <a:ea typeface="Arial"/>
              <a:cs typeface="Arial"/>
              <a:sym typeface="Arial"/>
            </a:endParaRPr>
          </a:p>
        </p:txBody>
      </p:sp>
      <p:pic>
        <p:nvPicPr>
          <p:cNvPr id="74" name="Google Shape;74;p14"/>
          <p:cNvPicPr preferRelativeResize="0"/>
          <p:nvPr/>
        </p:nvPicPr>
        <p:blipFill rotWithShape="1">
          <a:blip r:embed="rId3">
            <a:alphaModFix/>
          </a:blip>
          <a:srcRect t="9440" b="32032"/>
          <a:stretch/>
        </p:blipFill>
        <p:spPr>
          <a:xfrm>
            <a:off x="460951" y="1923675"/>
            <a:ext cx="8222099" cy="29152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60950" y="81100"/>
            <a:ext cx="8222100" cy="712500"/>
          </a:xfrm>
          <a:prstGeom prst="rect">
            <a:avLst/>
          </a:prstGeom>
          <a:noFill/>
          <a:ln>
            <a:noFill/>
          </a:ln>
        </p:spPr>
        <p:txBody>
          <a:bodyPr spcFirstLastPara="1" wrap="square" lIns="91425" tIns="91425" rIns="91425" bIns="91425" anchor="ctr" anchorCtr="0">
            <a:noAutofit/>
          </a:bodyPr>
          <a:lstStyle/>
          <a:p>
            <a:pPr lvl="0"/>
            <a:r>
              <a:rPr lang="sk" sz="1100" dirty="0">
                <a:latin typeface="Arial"/>
                <a:ea typeface="Arial"/>
                <a:cs typeface="Arial"/>
                <a:sym typeface="Arial"/>
              </a:rPr>
              <a:t>Ak ste klikli na odkaz </a:t>
            </a:r>
            <a:r>
              <a:rPr lang="sk" sz="1100" b="1" dirty="0">
                <a:latin typeface="Arial"/>
                <a:ea typeface="Arial"/>
                <a:cs typeface="Arial"/>
                <a:sym typeface="Arial"/>
              </a:rPr>
              <a:t>Vyhľadávanie dokumentov</a:t>
            </a:r>
            <a:r>
              <a:rPr lang="sk" sz="1100" dirty="0">
                <a:latin typeface="Arial"/>
                <a:ea typeface="Arial"/>
                <a:cs typeface="Arial"/>
                <a:sym typeface="Arial"/>
              </a:rPr>
              <a:t> (ďalekohľad),  otvorí sa nasledujúce okno, v ktorom môžete vyhľadávať podľa zvolených kritérií</a:t>
            </a:r>
            <a:r>
              <a:rPr lang="sk" sz="1100" dirty="0" smtClean="0">
                <a:latin typeface="Arial"/>
                <a:ea typeface="Arial"/>
                <a:cs typeface="Arial"/>
                <a:sym typeface="Arial"/>
              </a:rPr>
              <a:t>.</a:t>
            </a:r>
            <a:br>
              <a:rPr lang="sk" sz="1100" dirty="0" smtClean="0">
                <a:latin typeface="Arial"/>
                <a:ea typeface="Arial"/>
                <a:cs typeface="Arial"/>
                <a:sym typeface="Arial"/>
              </a:rPr>
            </a:br>
            <a:r>
              <a:rPr lang="sk-SK" sz="1100" b="1" i="1" dirty="0"/>
              <a:t>Knižnica APZ rozpisuje a indexuje články z odoberaných odborných časopisov a </a:t>
            </a:r>
            <a:r>
              <a:rPr lang="sk-SK" sz="1100" b="1" i="1" dirty="0" smtClean="0"/>
              <a:t>tieto sú </a:t>
            </a:r>
            <a:r>
              <a:rPr lang="sk-SK" sz="1100" b="1" i="1" dirty="0"/>
              <a:t>prístupné cez </a:t>
            </a:r>
            <a:r>
              <a:rPr lang="sk-SK" sz="1100" b="1" i="1" dirty="0" smtClean="0"/>
              <a:t>katalóg.</a:t>
            </a:r>
            <a:endParaRPr sz="1100" i="0" u="none" strike="noStrike" cap="none" dirty="0">
              <a:solidFill>
                <a:schemeClr val="lt1"/>
              </a:solidFill>
              <a:latin typeface="Arial"/>
              <a:ea typeface="Arial"/>
              <a:cs typeface="Arial"/>
              <a:sym typeface="Arial"/>
            </a:endParaRPr>
          </a:p>
        </p:txBody>
      </p:sp>
      <p:sp>
        <p:nvSpPr>
          <p:cNvPr id="80" name="Google Shape;80;p15"/>
          <p:cNvSpPr txBox="1">
            <a:spLocks noGrp="1"/>
          </p:cNvSpPr>
          <p:nvPr>
            <p:ph type="body" idx="1"/>
          </p:nvPr>
        </p:nvSpPr>
        <p:spPr>
          <a:xfrm>
            <a:off x="471900" y="1933975"/>
            <a:ext cx="8222100" cy="269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lt2"/>
              </a:buClr>
              <a:buSzPts val="1800"/>
              <a:buFont typeface="Roboto"/>
              <a:buNone/>
            </a:pPr>
            <a:endParaRPr sz="1800" b="0" i="0" u="none" strike="noStrike" cap="none">
              <a:solidFill>
                <a:schemeClr val="lt2"/>
              </a:solidFill>
              <a:latin typeface="Roboto"/>
              <a:ea typeface="Roboto"/>
              <a:cs typeface="Roboto"/>
              <a:sym typeface="Roboto"/>
            </a:endParaRPr>
          </a:p>
        </p:txBody>
      </p:sp>
      <p:pic>
        <p:nvPicPr>
          <p:cNvPr id="81" name="Google Shape;81;p15"/>
          <p:cNvPicPr preferRelativeResize="0"/>
          <p:nvPr/>
        </p:nvPicPr>
        <p:blipFill rotWithShape="1">
          <a:blip r:embed="rId3">
            <a:alphaModFix/>
          </a:blip>
          <a:srcRect t="9609" b="40986"/>
          <a:stretch/>
        </p:blipFill>
        <p:spPr>
          <a:xfrm>
            <a:off x="497850" y="1807175"/>
            <a:ext cx="8148301" cy="3220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71900" y="-317750"/>
            <a:ext cx="8222100" cy="201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 sz="1100" b="1" dirty="0">
                <a:latin typeface="Arial"/>
                <a:ea typeface="Arial"/>
                <a:cs typeface="Arial"/>
                <a:sym typeface="Arial"/>
              </a:rPr>
              <a:t>Zadaním rešerše je: Nájsť všetky články z časopisu Policajná teória a prax, ktoré pojednávajú o policajno-operatívnej činnosti a ich autorom je prof. Lisoň.</a:t>
            </a:r>
            <a:r>
              <a:rPr lang="sk" sz="1100" i="1" dirty="0">
                <a:latin typeface="Arial"/>
                <a:ea typeface="Arial"/>
                <a:cs typeface="Arial"/>
                <a:sym typeface="Arial"/>
              </a:rPr>
              <a:t> </a:t>
            </a:r>
            <a:endParaRPr sz="1100" i="1" dirty="0">
              <a:latin typeface="Arial"/>
              <a:ea typeface="Arial"/>
              <a:cs typeface="Arial"/>
              <a:sym typeface="Arial"/>
            </a:endParaRPr>
          </a:p>
          <a:p>
            <a:pPr marL="0" lvl="0" indent="0" algn="l" rtl="0">
              <a:spcBef>
                <a:spcPts val="0"/>
              </a:spcBef>
              <a:spcAft>
                <a:spcPts val="0"/>
              </a:spcAft>
              <a:buNone/>
            </a:pPr>
            <a:r>
              <a:rPr lang="sk" sz="1100" dirty="0">
                <a:latin typeface="Arial"/>
                <a:ea typeface="Arial"/>
                <a:cs typeface="Arial"/>
                <a:sym typeface="Arial"/>
              </a:rPr>
              <a:t>V riadku </a:t>
            </a:r>
            <a:r>
              <a:rPr lang="sk" sz="1100" b="1" dirty="0">
                <a:latin typeface="Arial"/>
                <a:ea typeface="Arial"/>
                <a:cs typeface="Arial"/>
                <a:sym typeface="Arial"/>
              </a:rPr>
              <a:t>Prehľadávať</a:t>
            </a:r>
            <a:r>
              <a:rPr lang="sk" sz="1100" dirty="0">
                <a:latin typeface="Arial"/>
                <a:ea typeface="Arial"/>
                <a:cs typeface="Arial"/>
                <a:sym typeface="Arial"/>
              </a:rPr>
              <a:t> necháte predvolené všetky dokumenty, alebo si môžete zvoliť články. </a:t>
            </a:r>
            <a:endParaRPr sz="1100" dirty="0">
              <a:latin typeface="Arial"/>
              <a:ea typeface="Arial"/>
              <a:cs typeface="Arial"/>
              <a:sym typeface="Arial"/>
            </a:endParaRPr>
          </a:p>
          <a:p>
            <a:pPr marL="0" lvl="0" indent="0" algn="l" rtl="0">
              <a:spcBef>
                <a:spcPts val="0"/>
              </a:spcBef>
              <a:spcAft>
                <a:spcPts val="0"/>
              </a:spcAft>
              <a:buNone/>
            </a:pPr>
            <a:r>
              <a:rPr lang="sk" sz="1100" dirty="0">
                <a:latin typeface="Arial"/>
                <a:ea typeface="Arial"/>
                <a:cs typeface="Arial"/>
                <a:sym typeface="Arial"/>
              </a:rPr>
              <a:t>Do druhého riadku zadajte prefix </a:t>
            </a:r>
            <a:r>
              <a:rPr lang="sk" sz="1100" b="1" dirty="0">
                <a:latin typeface="Arial"/>
                <a:ea typeface="Arial"/>
                <a:cs typeface="Arial"/>
                <a:sym typeface="Arial"/>
              </a:rPr>
              <a:t>E=názov časopisu</a:t>
            </a:r>
            <a:r>
              <a:rPr lang="sk" sz="1100" dirty="0">
                <a:latin typeface="Arial"/>
                <a:ea typeface="Arial"/>
                <a:cs typeface="Arial"/>
                <a:sym typeface="Arial"/>
              </a:rPr>
              <a:t>. (</a:t>
            </a:r>
            <a:r>
              <a:rPr lang="sk" sz="1100" i="1" dirty="0">
                <a:latin typeface="Arial"/>
                <a:ea typeface="Arial"/>
                <a:cs typeface="Arial"/>
                <a:sym typeface="Arial"/>
              </a:rPr>
              <a:t>Nájde všetky spracované články z tohto časopisu.</a:t>
            </a:r>
            <a:r>
              <a:rPr lang="sk" sz="1100" dirty="0">
                <a:latin typeface="Arial"/>
                <a:ea typeface="Arial"/>
                <a:cs typeface="Arial"/>
                <a:sym typeface="Arial"/>
              </a:rPr>
              <a:t>)</a:t>
            </a:r>
            <a:endParaRPr sz="1100" dirty="0">
              <a:latin typeface="Arial"/>
              <a:ea typeface="Arial"/>
              <a:cs typeface="Arial"/>
              <a:sym typeface="Arial"/>
            </a:endParaRPr>
          </a:p>
          <a:p>
            <a:pPr marL="0" lvl="0" indent="0" algn="l" rtl="0">
              <a:spcBef>
                <a:spcPts val="0"/>
              </a:spcBef>
              <a:spcAft>
                <a:spcPts val="0"/>
              </a:spcAft>
              <a:buNone/>
            </a:pPr>
            <a:r>
              <a:rPr lang="sk" sz="1100" dirty="0">
                <a:latin typeface="Arial"/>
                <a:ea typeface="Arial"/>
                <a:cs typeface="Arial"/>
                <a:sym typeface="Arial"/>
              </a:rPr>
              <a:t>V treťom riadku necháte predvolený logický operátor </a:t>
            </a:r>
            <a:r>
              <a:rPr lang="sk" sz="1100" b="1" dirty="0">
                <a:latin typeface="Arial"/>
                <a:ea typeface="Arial"/>
                <a:cs typeface="Arial"/>
                <a:sym typeface="Arial"/>
              </a:rPr>
              <a:t>a súčasne</a:t>
            </a:r>
            <a:r>
              <a:rPr lang="sk" sz="1100" dirty="0">
                <a:latin typeface="Arial"/>
                <a:ea typeface="Arial"/>
                <a:cs typeface="Arial"/>
                <a:sym typeface="Arial"/>
              </a:rPr>
              <a:t> a zadáte tému článkov </a:t>
            </a:r>
            <a:r>
              <a:rPr lang="sk" sz="1100" b="1" dirty="0">
                <a:latin typeface="Arial"/>
                <a:ea typeface="Arial"/>
                <a:cs typeface="Arial"/>
                <a:sym typeface="Arial"/>
              </a:rPr>
              <a:t>operatívno-pátracia činnnosť</a:t>
            </a:r>
            <a:r>
              <a:rPr lang="sk" sz="1100" dirty="0">
                <a:latin typeface="Arial"/>
                <a:ea typeface="Arial"/>
                <a:cs typeface="Arial"/>
                <a:sym typeface="Arial"/>
              </a:rPr>
              <a:t>. </a:t>
            </a:r>
            <a:endParaRPr sz="1100" dirty="0">
              <a:latin typeface="Arial"/>
              <a:ea typeface="Arial"/>
              <a:cs typeface="Arial"/>
              <a:sym typeface="Arial"/>
            </a:endParaRPr>
          </a:p>
          <a:p>
            <a:pPr marL="0" lvl="0" indent="0" algn="l" rtl="0">
              <a:spcBef>
                <a:spcPts val="0"/>
              </a:spcBef>
              <a:spcAft>
                <a:spcPts val="0"/>
              </a:spcAft>
              <a:buNone/>
            </a:pPr>
            <a:r>
              <a:rPr lang="sk" sz="1100" dirty="0">
                <a:latin typeface="Arial"/>
                <a:ea typeface="Arial"/>
                <a:cs typeface="Arial"/>
                <a:sym typeface="Arial"/>
              </a:rPr>
              <a:t>V štvrtom riadku znova necháte predvolený logický operátor </a:t>
            </a:r>
            <a:r>
              <a:rPr lang="sk" sz="1100" b="1" dirty="0">
                <a:latin typeface="Arial"/>
                <a:ea typeface="Arial"/>
                <a:cs typeface="Arial"/>
                <a:sym typeface="Arial"/>
              </a:rPr>
              <a:t>a súčasne</a:t>
            </a:r>
            <a:r>
              <a:rPr lang="sk" sz="1100" dirty="0">
                <a:latin typeface="Arial"/>
                <a:ea typeface="Arial"/>
                <a:cs typeface="Arial"/>
                <a:sym typeface="Arial"/>
              </a:rPr>
              <a:t>, vyberiete z ponuky slovníka </a:t>
            </a:r>
            <a:r>
              <a:rPr lang="sk" sz="1100" b="1" dirty="0">
                <a:latin typeface="Arial"/>
                <a:ea typeface="Arial"/>
                <a:cs typeface="Arial"/>
                <a:sym typeface="Arial"/>
              </a:rPr>
              <a:t>autor </a:t>
            </a:r>
            <a:r>
              <a:rPr lang="sk" sz="1100" dirty="0">
                <a:latin typeface="Arial"/>
                <a:ea typeface="Arial"/>
                <a:cs typeface="Arial"/>
                <a:sym typeface="Arial"/>
              </a:rPr>
              <a:t>a doplňte meno </a:t>
            </a:r>
            <a:r>
              <a:rPr lang="sk" sz="1100" b="1" dirty="0">
                <a:latin typeface="Arial"/>
                <a:ea typeface="Arial"/>
                <a:cs typeface="Arial"/>
                <a:sym typeface="Arial"/>
              </a:rPr>
              <a:t>Lisoň</a:t>
            </a:r>
            <a:r>
              <a:rPr lang="sk" sz="1100" dirty="0">
                <a:latin typeface="Arial"/>
                <a:ea typeface="Arial"/>
                <a:cs typeface="Arial"/>
                <a:sym typeface="Arial"/>
              </a:rPr>
              <a:t>. </a:t>
            </a:r>
            <a:endParaRPr sz="1100" dirty="0">
              <a:latin typeface="Arial"/>
              <a:ea typeface="Arial"/>
              <a:cs typeface="Arial"/>
              <a:sym typeface="Arial"/>
            </a:endParaRPr>
          </a:p>
          <a:p>
            <a:pPr marL="0" lvl="0" indent="0" algn="l" rtl="0">
              <a:spcBef>
                <a:spcPts val="0"/>
              </a:spcBef>
              <a:spcAft>
                <a:spcPts val="0"/>
              </a:spcAft>
              <a:buNone/>
            </a:pPr>
            <a:r>
              <a:rPr lang="sk" sz="1100" i="1" dirty="0">
                <a:latin typeface="Arial"/>
                <a:ea typeface="Arial"/>
                <a:cs typeface="Arial"/>
                <a:sym typeface="Arial"/>
              </a:rPr>
              <a:t>Pravostranné krátenie zadaného termínu - $, môžete nechať zaškrtnuté, ale ho môžete aj zrušiť. </a:t>
            </a:r>
            <a:r>
              <a:rPr lang="sk" sz="1100" dirty="0">
                <a:latin typeface="Arial"/>
                <a:ea typeface="Arial"/>
                <a:cs typeface="Arial"/>
                <a:sym typeface="Arial"/>
              </a:rPr>
              <a:t>Kliknite na </a:t>
            </a:r>
            <a:r>
              <a:rPr lang="sk" sz="1100" b="1" dirty="0">
                <a:latin typeface="Arial"/>
                <a:ea typeface="Arial"/>
                <a:cs typeface="Arial"/>
                <a:sym typeface="Arial"/>
              </a:rPr>
              <a:t>Hľadať</a:t>
            </a:r>
            <a:r>
              <a:rPr lang="sk" sz="1100" dirty="0">
                <a:latin typeface="Arial"/>
                <a:ea typeface="Arial"/>
                <a:cs typeface="Arial"/>
                <a:sym typeface="Arial"/>
              </a:rPr>
              <a:t>.</a:t>
            </a:r>
            <a:endParaRPr sz="1100" dirty="0">
              <a:latin typeface="Arial"/>
              <a:ea typeface="Arial"/>
              <a:cs typeface="Arial"/>
              <a:sym typeface="Arial"/>
            </a:endParaRPr>
          </a:p>
        </p:txBody>
      </p:sp>
      <p:sp>
        <p:nvSpPr>
          <p:cNvPr id="87" name="Google Shape;87;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88" name="Google Shape;88;p16"/>
          <p:cNvPicPr preferRelativeResize="0"/>
          <p:nvPr/>
        </p:nvPicPr>
        <p:blipFill rotWithShape="1">
          <a:blip r:embed="rId3">
            <a:alphaModFix/>
          </a:blip>
          <a:srcRect l="10616" t="9622" r="10450" b="35952"/>
          <a:stretch/>
        </p:blipFill>
        <p:spPr>
          <a:xfrm>
            <a:off x="581150" y="1865075"/>
            <a:ext cx="7981699" cy="3058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460950" y="127425"/>
            <a:ext cx="8222100" cy="104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 sz="1100" b="1">
                <a:latin typeface="Arial"/>
                <a:ea typeface="Arial"/>
                <a:cs typeface="Arial"/>
                <a:sym typeface="Arial"/>
              </a:rPr>
              <a:t>Máte k dispozícii viaceré možnosti prezerania výsledkov.</a:t>
            </a:r>
            <a:endParaRPr sz="1100" b="1">
              <a:latin typeface="Arial"/>
              <a:ea typeface="Arial"/>
              <a:cs typeface="Arial"/>
              <a:sym typeface="Arial"/>
            </a:endParaRPr>
          </a:p>
          <a:p>
            <a:pPr marL="0" lvl="0" indent="0" algn="l" rtl="0">
              <a:spcBef>
                <a:spcPts val="0"/>
              </a:spcBef>
              <a:spcAft>
                <a:spcPts val="0"/>
              </a:spcAft>
              <a:buNone/>
            </a:pPr>
            <a:r>
              <a:rPr lang="sk" sz="1100">
                <a:latin typeface="Arial"/>
                <a:ea typeface="Arial"/>
                <a:cs typeface="Arial"/>
                <a:sym typeface="Arial"/>
              </a:rPr>
              <a:t>Ak kliknete na ikonu v tvare štvorca,</a:t>
            </a:r>
            <a:r>
              <a:rPr lang="sk" sz="1100" i="1">
                <a:latin typeface="Arial"/>
                <a:ea typeface="Arial"/>
                <a:cs typeface="Arial"/>
                <a:sym typeface="Arial"/>
              </a:rPr>
              <a:t> </a:t>
            </a:r>
            <a:r>
              <a:rPr lang="sk" sz="1100">
                <a:latin typeface="Arial"/>
                <a:ea typeface="Arial"/>
                <a:cs typeface="Arial"/>
                <a:sym typeface="Arial"/>
              </a:rPr>
              <a:t>zobrazí sa zoznam skrátených záznamov zoradených chronologicky od najstarších po </a:t>
            </a:r>
            <a:r>
              <a:rPr lang="sk" sz="1100" b="1">
                <a:latin typeface="Arial"/>
                <a:ea typeface="Arial"/>
                <a:cs typeface="Arial"/>
                <a:sym typeface="Arial"/>
              </a:rPr>
              <a:t>najnovšie na konci.</a:t>
            </a:r>
            <a:endParaRPr sz="1100" b="1">
              <a:latin typeface="Arial"/>
              <a:ea typeface="Arial"/>
              <a:cs typeface="Arial"/>
              <a:sym typeface="Arial"/>
            </a:endParaRPr>
          </a:p>
          <a:p>
            <a:pPr marL="0" lvl="0" indent="0" algn="l" rtl="0">
              <a:spcBef>
                <a:spcPts val="0"/>
              </a:spcBef>
              <a:spcAft>
                <a:spcPts val="0"/>
              </a:spcAft>
              <a:buNone/>
            </a:pPr>
            <a:r>
              <a:rPr lang="sk" sz="1100">
                <a:latin typeface="Arial"/>
                <a:ea typeface="Arial"/>
                <a:cs typeface="Arial"/>
                <a:sym typeface="Arial"/>
              </a:rPr>
              <a:t>Ak kliknete na </a:t>
            </a:r>
            <a:r>
              <a:rPr lang="sk" sz="1100" b="1">
                <a:latin typeface="Arial"/>
                <a:ea typeface="Arial"/>
                <a:cs typeface="Arial"/>
                <a:sym typeface="Arial"/>
              </a:rPr>
              <a:t>Zobrazenie kompletných výsledkov</a:t>
            </a:r>
            <a:r>
              <a:rPr lang="sk" sz="1100">
                <a:latin typeface="Arial"/>
                <a:ea typeface="Arial"/>
                <a:cs typeface="Arial"/>
                <a:sym typeface="Arial"/>
              </a:rPr>
              <a:t>, môžete si vybrať z troch formátov: </a:t>
            </a:r>
            <a:r>
              <a:rPr lang="sk" sz="1100" b="1">
                <a:latin typeface="Arial"/>
                <a:ea typeface="Arial"/>
                <a:cs typeface="Arial"/>
                <a:sym typeface="Arial"/>
              </a:rPr>
              <a:t>kompletný záznam, tlačový formát, citácia.</a:t>
            </a:r>
            <a:endParaRPr sz="1100" b="1">
              <a:latin typeface="Arial"/>
              <a:ea typeface="Arial"/>
              <a:cs typeface="Arial"/>
              <a:sym typeface="Arial"/>
            </a:endParaRPr>
          </a:p>
        </p:txBody>
      </p:sp>
      <p:sp>
        <p:nvSpPr>
          <p:cNvPr id="94" name="Google Shape;94;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5" name="Google Shape;95;p17"/>
          <p:cNvPicPr preferRelativeResize="0"/>
          <p:nvPr/>
        </p:nvPicPr>
        <p:blipFill rotWithShape="1">
          <a:blip r:embed="rId3">
            <a:alphaModFix/>
          </a:blip>
          <a:srcRect l="4383" t="9735" r="4483" b="36355"/>
          <a:stretch/>
        </p:blipFill>
        <p:spPr>
          <a:xfrm>
            <a:off x="253800" y="1919075"/>
            <a:ext cx="8636400" cy="2807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471900" y="614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 sz="1100">
                <a:latin typeface="Arial"/>
                <a:ea typeface="Arial"/>
                <a:cs typeface="Arial"/>
                <a:sym typeface="Arial"/>
              </a:rPr>
              <a:t>Ak ste klikli na ikonu v tvare štvorca</a:t>
            </a:r>
            <a:r>
              <a:rPr lang="sk" sz="1100" b="1">
                <a:latin typeface="Arial"/>
                <a:ea typeface="Arial"/>
                <a:cs typeface="Arial"/>
                <a:sym typeface="Arial"/>
              </a:rPr>
              <a:t>,</a:t>
            </a:r>
            <a:r>
              <a:rPr lang="sk" sz="1100" i="1">
                <a:latin typeface="Arial"/>
                <a:ea typeface="Arial"/>
                <a:cs typeface="Arial"/>
                <a:sym typeface="Arial"/>
              </a:rPr>
              <a:t> </a:t>
            </a:r>
            <a:r>
              <a:rPr lang="sk" sz="1100">
                <a:latin typeface="Arial"/>
                <a:ea typeface="Arial"/>
                <a:cs typeface="Arial"/>
                <a:sym typeface="Arial"/>
              </a:rPr>
              <a:t>zobrazí sa nasledujúca stránka. Obsahuje zoznam skrátených záznamov zoradených chronologicky od najstarších po </a:t>
            </a:r>
            <a:r>
              <a:rPr lang="sk" sz="1100" b="1" u="sng">
                <a:latin typeface="Arial"/>
                <a:ea typeface="Arial"/>
                <a:cs typeface="Arial"/>
                <a:sym typeface="Arial"/>
              </a:rPr>
              <a:t>najnovšie na konci.</a:t>
            </a:r>
            <a:endParaRPr sz="1100">
              <a:latin typeface="Arial"/>
              <a:ea typeface="Arial"/>
              <a:cs typeface="Arial"/>
              <a:sym typeface="Arial"/>
            </a:endParaRPr>
          </a:p>
          <a:p>
            <a:pPr marL="0" lvl="0" indent="0" algn="l" rtl="0">
              <a:spcBef>
                <a:spcPts val="0"/>
              </a:spcBef>
              <a:spcAft>
                <a:spcPts val="0"/>
              </a:spcAft>
              <a:buNone/>
            </a:pPr>
            <a:r>
              <a:rPr lang="sk" sz="1100">
                <a:latin typeface="Arial"/>
                <a:ea typeface="Arial"/>
                <a:cs typeface="Arial"/>
                <a:sym typeface="Arial"/>
              </a:rPr>
              <a:t>Môžete kliknúť na ikonu konkrétneho záznamu...</a:t>
            </a:r>
            <a:endParaRPr sz="1100">
              <a:latin typeface="Arial"/>
              <a:ea typeface="Arial"/>
              <a:cs typeface="Arial"/>
              <a:sym typeface="Arial"/>
            </a:endParaRPr>
          </a:p>
        </p:txBody>
      </p:sp>
      <p:sp>
        <p:nvSpPr>
          <p:cNvPr id="101" name="Google Shape;101;p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2" name="Google Shape;102;p18"/>
          <p:cNvPicPr preferRelativeResize="0"/>
          <p:nvPr/>
        </p:nvPicPr>
        <p:blipFill rotWithShape="1">
          <a:blip r:embed="rId3">
            <a:alphaModFix/>
          </a:blip>
          <a:srcRect t="9928" r="1205" b="4849"/>
          <a:stretch/>
        </p:blipFill>
        <p:spPr>
          <a:xfrm>
            <a:off x="310899" y="1919075"/>
            <a:ext cx="8522202" cy="3085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402375" y="173775"/>
            <a:ext cx="8222100" cy="5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 sz="1100">
                <a:latin typeface="Arial"/>
                <a:ea typeface="Arial"/>
                <a:cs typeface="Arial"/>
                <a:sym typeface="Arial"/>
              </a:rPr>
              <a:t>Ak ste klikli na ikonu vybraného záznamu, otvorí sa na novom okne tento kompletný popis konkrétneho článku. Kliknutím na kľúčové slovo v zázname systém otvorí ďalšie záznamy obsahujúce zvolené kľúčové slovo.</a:t>
            </a:r>
            <a:endParaRPr sz="1100">
              <a:latin typeface="Arial"/>
              <a:ea typeface="Arial"/>
              <a:cs typeface="Arial"/>
              <a:sym typeface="Arial"/>
            </a:endParaRPr>
          </a:p>
        </p:txBody>
      </p:sp>
      <p:sp>
        <p:nvSpPr>
          <p:cNvPr id="108" name="Google Shape;108;p19"/>
          <p:cNvSpPr txBox="1">
            <a:spLocks noGrp="1"/>
          </p:cNvSpPr>
          <p:nvPr>
            <p:ph type="body" idx="1"/>
          </p:nvPr>
        </p:nvSpPr>
        <p:spPr>
          <a:xfrm>
            <a:off x="471900" y="20705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9" name="Google Shape;109;p19"/>
          <p:cNvPicPr preferRelativeResize="0"/>
          <p:nvPr/>
        </p:nvPicPr>
        <p:blipFill rotWithShape="1">
          <a:blip r:embed="rId3">
            <a:alphaModFix/>
          </a:blip>
          <a:srcRect l="130" t="9484" r="-129" b="31754"/>
          <a:stretch/>
        </p:blipFill>
        <p:spPr>
          <a:xfrm>
            <a:off x="460950" y="1914487"/>
            <a:ext cx="8222099" cy="3022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 sz="1100" dirty="0">
                <a:latin typeface="Arial"/>
                <a:ea typeface="Arial"/>
                <a:cs typeface="Arial"/>
                <a:sym typeface="Arial"/>
              </a:rPr>
              <a:t>Ak ste klikli na </a:t>
            </a:r>
            <a:r>
              <a:rPr lang="sk" sz="1100" b="1" dirty="0">
                <a:latin typeface="Arial"/>
                <a:ea typeface="Arial"/>
                <a:cs typeface="Arial"/>
                <a:sym typeface="Arial"/>
              </a:rPr>
              <a:t>Zobrazenie kompletných výsledkov</a:t>
            </a:r>
            <a:r>
              <a:rPr lang="sk" sz="1100" dirty="0">
                <a:latin typeface="Arial"/>
                <a:ea typeface="Arial"/>
                <a:cs typeface="Arial"/>
                <a:sym typeface="Arial"/>
              </a:rPr>
              <a:t>, zobrazí sa jeden z Vami vybraných formátov: </a:t>
            </a:r>
            <a:r>
              <a:rPr lang="sk" sz="1100" b="1" dirty="0">
                <a:latin typeface="Arial"/>
                <a:ea typeface="Arial"/>
                <a:cs typeface="Arial"/>
                <a:sym typeface="Arial"/>
              </a:rPr>
              <a:t>kompletný záznam, tlačový formát, citácia</a:t>
            </a:r>
            <a:r>
              <a:rPr lang="sk" sz="1100" dirty="0">
                <a:latin typeface="Arial"/>
                <a:ea typeface="Arial"/>
                <a:cs typeface="Arial"/>
                <a:sym typeface="Arial"/>
              </a:rPr>
              <a:t>. Zobrazené výsledky je možné si vytlačiť vo zvolenom formáte. Samozrejme najúspornejší je tlačový formát.</a:t>
            </a:r>
            <a:endParaRPr sz="1100" dirty="0">
              <a:latin typeface="Arial"/>
              <a:ea typeface="Arial"/>
              <a:cs typeface="Arial"/>
              <a:sym typeface="Arial"/>
            </a:endParaRPr>
          </a:p>
          <a:p>
            <a:pPr marL="0" lvl="0" indent="0" algn="l" rtl="0">
              <a:spcBef>
                <a:spcPts val="0"/>
              </a:spcBef>
              <a:spcAft>
                <a:spcPts val="0"/>
              </a:spcAft>
              <a:buNone/>
            </a:pPr>
            <a:r>
              <a:rPr lang="sk" sz="1100" dirty="0">
                <a:latin typeface="Arial"/>
                <a:ea typeface="Arial"/>
                <a:cs typeface="Arial"/>
                <a:sym typeface="Arial"/>
              </a:rPr>
              <a:t>Na snímke dole sú zobrazené výsledky vo formáte </a:t>
            </a:r>
            <a:r>
              <a:rPr lang="sk" sz="1100" b="1" dirty="0">
                <a:latin typeface="Arial"/>
                <a:ea typeface="Arial"/>
                <a:cs typeface="Arial"/>
                <a:sym typeface="Arial"/>
              </a:rPr>
              <a:t>Kompletný záznam.</a:t>
            </a:r>
            <a:endParaRPr sz="1100" b="1" dirty="0">
              <a:latin typeface="Arial"/>
              <a:ea typeface="Arial"/>
              <a:cs typeface="Arial"/>
              <a:sym typeface="Arial"/>
            </a:endParaRPr>
          </a:p>
          <a:p>
            <a:pPr marL="0" lvl="0" indent="0" algn="l" rtl="0">
              <a:spcBef>
                <a:spcPts val="0"/>
              </a:spcBef>
              <a:spcAft>
                <a:spcPts val="0"/>
              </a:spcAft>
              <a:buNone/>
            </a:pPr>
            <a:r>
              <a:rPr lang="sk" sz="1100" i="1" dirty="0">
                <a:latin typeface="Arial"/>
                <a:ea typeface="Arial"/>
                <a:cs typeface="Arial"/>
                <a:sym typeface="Arial"/>
              </a:rPr>
              <a:t>Počet exemplárov: 0 - je preddefinované pole, v prípade časopiseckých článkov znamená, že časopis je k dispozícii v študovni knižnice, poprípade online. </a:t>
            </a:r>
            <a:r>
              <a:rPr lang="sk" sz="1100" i="1" dirty="0" smtClean="0">
                <a:latin typeface="Arial"/>
                <a:ea typeface="Arial"/>
                <a:cs typeface="Arial"/>
                <a:sym typeface="Arial"/>
              </a:rPr>
              <a:t/>
            </a:r>
            <a:br>
              <a:rPr lang="sk" sz="1100" i="1" dirty="0" smtClean="0">
                <a:latin typeface="Arial"/>
                <a:ea typeface="Arial"/>
                <a:cs typeface="Arial"/>
                <a:sym typeface="Arial"/>
              </a:rPr>
            </a:br>
            <a:r>
              <a:rPr lang="sk" sz="1100" i="1" dirty="0" smtClean="0">
                <a:latin typeface="Arial"/>
                <a:ea typeface="Arial"/>
                <a:cs typeface="Arial"/>
                <a:sym typeface="Arial"/>
              </a:rPr>
              <a:t>Kompletné </a:t>
            </a:r>
            <a:r>
              <a:rPr lang="sk" sz="1100" i="1" dirty="0">
                <a:latin typeface="Arial"/>
                <a:ea typeface="Arial"/>
                <a:cs typeface="Arial"/>
                <a:sym typeface="Arial"/>
              </a:rPr>
              <a:t>články časopisu </a:t>
            </a:r>
            <a:r>
              <a:rPr lang="sk" sz="1100" b="1" i="1" dirty="0">
                <a:latin typeface="Arial"/>
                <a:ea typeface="Arial"/>
                <a:cs typeface="Arial"/>
                <a:sym typeface="Arial"/>
              </a:rPr>
              <a:t>Policajná teória a prax </a:t>
            </a:r>
            <a:r>
              <a:rPr lang="sk" sz="1100" i="1" dirty="0">
                <a:latin typeface="Arial"/>
                <a:ea typeface="Arial"/>
                <a:cs typeface="Arial"/>
                <a:sym typeface="Arial"/>
              </a:rPr>
              <a:t>sú prístupné </a:t>
            </a:r>
            <a:r>
              <a:rPr lang="sk" sz="1100" i="1" dirty="0" smtClean="0">
                <a:latin typeface="Arial"/>
                <a:ea typeface="Arial"/>
                <a:cs typeface="Arial"/>
                <a:sym typeface="Arial"/>
              </a:rPr>
              <a:t>prostredníctvom katalógu knižnice alebo zo stránky Akadémie </a:t>
            </a:r>
            <a:r>
              <a:rPr lang="sk" sz="1100" i="1" dirty="0">
                <a:latin typeface="Arial"/>
                <a:ea typeface="Arial"/>
                <a:cs typeface="Arial"/>
                <a:sym typeface="Arial"/>
              </a:rPr>
              <a:t>PZ.</a:t>
            </a:r>
            <a:endParaRPr sz="1100" i="1" dirty="0">
              <a:latin typeface="Arial"/>
              <a:ea typeface="Arial"/>
              <a:cs typeface="Arial"/>
              <a:sym typeface="Arial"/>
            </a:endParaRPr>
          </a:p>
          <a:p>
            <a:pPr marL="0" lvl="0" indent="0" algn="l" rtl="0">
              <a:spcBef>
                <a:spcPts val="0"/>
              </a:spcBef>
              <a:spcAft>
                <a:spcPts val="0"/>
              </a:spcAft>
              <a:buNone/>
            </a:pPr>
            <a:endParaRPr sz="1100" i="1" dirty="0">
              <a:latin typeface="Arial"/>
              <a:ea typeface="Arial"/>
              <a:cs typeface="Arial"/>
              <a:sym typeface="Arial"/>
            </a:endParaRPr>
          </a:p>
        </p:txBody>
      </p:sp>
      <p:sp>
        <p:nvSpPr>
          <p:cNvPr id="115" name="Google Shape;115;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16" name="Google Shape;116;p20"/>
          <p:cNvPicPr preferRelativeResize="0"/>
          <p:nvPr/>
        </p:nvPicPr>
        <p:blipFill rotWithShape="1">
          <a:blip r:embed="rId3">
            <a:alphaModFix/>
          </a:blip>
          <a:srcRect t="9967" r="1758" b="4838"/>
          <a:stretch/>
        </p:blipFill>
        <p:spPr>
          <a:xfrm>
            <a:off x="461640" y="1722151"/>
            <a:ext cx="8220722" cy="334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471900" y="405450"/>
            <a:ext cx="8222100" cy="11010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sk" sz="1200">
                <a:solidFill>
                  <a:schemeClr val="lt2"/>
                </a:solidFill>
                <a:latin typeface="Arial"/>
                <a:ea typeface="Arial"/>
                <a:cs typeface="Arial"/>
                <a:sym typeface="Arial"/>
              </a:rPr>
              <a:t>V prípade akýchkoľvek otázok sme Vám k dispozícií na e-mailových adresách knižnice.</a:t>
            </a:r>
            <a:endParaRPr sz="1200">
              <a:solidFill>
                <a:schemeClr val="lt2"/>
              </a:solidFill>
              <a:latin typeface="Arial"/>
              <a:ea typeface="Arial"/>
              <a:cs typeface="Arial"/>
              <a:sym typeface="Arial"/>
            </a:endParaRPr>
          </a:p>
          <a:p>
            <a:pPr marL="0" lvl="0" indent="0" algn="l" rtl="0">
              <a:lnSpc>
                <a:spcPct val="115000"/>
              </a:lnSpc>
              <a:spcBef>
                <a:spcPts val="0"/>
              </a:spcBef>
              <a:spcAft>
                <a:spcPts val="0"/>
              </a:spcAft>
              <a:buNone/>
            </a:pPr>
            <a:r>
              <a:rPr lang="sk" sz="1200">
                <a:solidFill>
                  <a:schemeClr val="lt2"/>
                </a:solidFill>
                <a:latin typeface="Arial"/>
                <a:ea typeface="Arial"/>
                <a:cs typeface="Arial"/>
                <a:sym typeface="Arial"/>
              </a:rPr>
              <a:t>Aj v časopiseckej študovni, kde máme priestor sa Vám osobne venovať.</a:t>
            </a:r>
            <a:endParaRPr sz="1200">
              <a:solidFill>
                <a:schemeClr val="lt2"/>
              </a:solidFill>
              <a:latin typeface="Arial"/>
              <a:ea typeface="Arial"/>
              <a:cs typeface="Arial"/>
              <a:sym typeface="Arial"/>
            </a:endParaRPr>
          </a:p>
          <a:p>
            <a:pPr marL="0" lvl="0" indent="0" algn="l" rtl="0">
              <a:spcBef>
                <a:spcPts val="0"/>
              </a:spcBef>
              <a:spcAft>
                <a:spcPts val="0"/>
              </a:spcAft>
              <a:buNone/>
            </a:pPr>
            <a:endParaRPr/>
          </a:p>
        </p:txBody>
      </p:sp>
      <p:sp>
        <p:nvSpPr>
          <p:cNvPr id="122" name="Google Shape;122;p2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sk">
                <a:latin typeface="Arial"/>
                <a:ea typeface="Arial"/>
                <a:cs typeface="Arial"/>
                <a:sym typeface="Arial"/>
              </a:rPr>
              <a:t>Ďakujeme za Vašu pozornosť</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sk">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sk">
                <a:latin typeface="Arial"/>
                <a:ea typeface="Arial"/>
                <a:cs typeface="Arial"/>
                <a:sym typeface="Arial"/>
              </a:rPr>
              <a:t>                                                                Knižnica Akadémie PZ</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443</Words>
  <Application>Microsoft Office PowerPoint</Application>
  <PresentationFormat>Prezentácia na obrazovke (16:9)</PresentationFormat>
  <Paragraphs>30</Paragraphs>
  <Slides>9</Slides>
  <Notes>9</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9</vt:i4>
      </vt:variant>
    </vt:vector>
  </HeadingPairs>
  <TitlesOfParts>
    <vt:vector size="12" baseType="lpstr">
      <vt:lpstr>Roboto</vt:lpstr>
      <vt:lpstr>Arial</vt:lpstr>
      <vt:lpstr>Material</vt:lpstr>
      <vt:lpstr>Ako nájsť článok z časopisu</vt:lpstr>
      <vt:lpstr>Na stránke Akadémie PZ si kliknete na odkaz Knižnica a následne na odkaz Katalóg knižnice. Otvorí sa Vám táto stránka.  Ak sa prihlásite, máte prístup ku všetkým dokumentom v katalógu vrátane E-kníh, ktoré nie sú dostupné pre neprihlásených užívateľov. Kliknite na Vyhľadávanie dokumentov (ďalekohľad).</vt:lpstr>
      <vt:lpstr>Ak ste klikli na odkaz Vyhľadávanie dokumentov (ďalekohľad),  otvorí sa nasledujúce okno, v ktorom môžete vyhľadávať podľa zvolených kritérií. Knižnica APZ rozpisuje a indexuje články z odoberaných odborných časopisov a tieto sú prístupné cez katalóg.</vt:lpstr>
      <vt:lpstr>Zadaním rešerše je: Nájsť všetky články z časopisu Policajná teória a prax, ktoré pojednávajú o policajno-operatívnej činnosti a ich autorom je prof. Lisoň.  V riadku Prehľadávať necháte predvolené všetky dokumenty, alebo si môžete zvoliť články.  Do druhého riadku zadajte prefix E=názov časopisu. (Nájde všetky spracované články z tohto časopisu.) V treťom riadku necháte predvolený logický operátor a súčasne a zadáte tému článkov operatívno-pátracia činnnosť.  V štvrtom riadku znova necháte predvolený logický operátor a súčasne, vyberiete z ponuky slovníka autor a doplňte meno Lisoň.  Pravostranné krátenie zadaného termínu - $, môžete nechať zaškrtnuté, ale ho môžete aj zrušiť. Kliknite na Hľadať.</vt:lpstr>
      <vt:lpstr>Máte k dispozícii viaceré možnosti prezerania výsledkov. Ak kliknete na ikonu v tvare štvorca, zobrazí sa zoznam skrátených záznamov zoradených chronologicky od najstarších po najnovšie na konci. Ak kliknete na Zobrazenie kompletných výsledkov, môžete si vybrať z troch formátov: kompletný záznam, tlačový formát, citácia.</vt:lpstr>
      <vt:lpstr>Ak ste klikli na ikonu v tvare štvorca, zobrazí sa nasledujúca stránka. Obsahuje zoznam skrátených záznamov zoradených chronologicky od najstarších po najnovšie na konci. Môžete kliknúť na ikonu konkrétneho záznamu...</vt:lpstr>
      <vt:lpstr>Ak ste klikli na ikonu vybraného záznamu, otvorí sa na novom okne tento kompletný popis konkrétneho článku. Kliknutím na kľúčové slovo v zázname systém otvorí ďalšie záznamy obsahujúce zvolené kľúčové slovo.</vt:lpstr>
      <vt:lpstr>Ak ste klikli na Zobrazenie kompletných výsledkov, zobrazí sa jeden z Vami vybraných formátov: kompletný záznam, tlačový formát, citácia. Zobrazené výsledky je možné si vytlačiť vo zvolenom formáte. Samozrejme najúspornejší je tlačový formát. Na snímke dole sú zobrazené výsledky vo formáte Kompletný záznam. Počet exemplárov: 0 - je preddefinované pole, v prípade časopiseckých článkov znamená, že časopis je k dispozícii v študovni knižnice, poprípade online.  Kompletné články časopisu Policajná teória a prax sú prístupné prostredníctvom katalógu knižnice alebo zo stránky Akadémie PZ. </vt:lpstr>
      <vt:lpstr>V prípade akýchkoľvek otázok sme Vám k dispozícií na e-mailových adresách knižnice. Aj v časopiseckej študovni, kde máme priestor sa Vám osobne venovať.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Ako nájsť článok</dc:title>
  <dc:creator>Herchelová Jana</dc:creator>
  <cp:lastModifiedBy>Stubnova</cp:lastModifiedBy>
  <cp:revision>4</cp:revision>
  <dcterms:modified xsi:type="dcterms:W3CDTF">2018-11-13T12:44:33Z</dcterms:modified>
</cp:coreProperties>
</file>